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4"/>
    <p:sldMasterId id="2147484127" r:id="rId5"/>
  </p:sldMasterIdLst>
  <p:notesMasterIdLst>
    <p:notesMasterId r:id="rId52"/>
  </p:notesMasterIdLst>
  <p:handoutMasterIdLst>
    <p:handoutMasterId r:id="rId53"/>
  </p:handoutMasterIdLst>
  <p:sldIdLst>
    <p:sldId id="2142532749" r:id="rId6"/>
    <p:sldId id="2076136867" r:id="rId7"/>
    <p:sldId id="2147482443" r:id="rId8"/>
    <p:sldId id="2142532655" r:id="rId9"/>
    <p:sldId id="2147482423" r:id="rId10"/>
    <p:sldId id="2142532672" r:id="rId11"/>
    <p:sldId id="2147482446" r:id="rId12"/>
    <p:sldId id="2147482425" r:id="rId13"/>
    <p:sldId id="2147482424" r:id="rId14"/>
    <p:sldId id="2147482426" r:id="rId15"/>
    <p:sldId id="2147482428" r:id="rId16"/>
    <p:sldId id="2142532674" r:id="rId17"/>
    <p:sldId id="2147482427" r:id="rId18"/>
    <p:sldId id="2147482395" r:id="rId19"/>
    <p:sldId id="2147482432" r:id="rId20"/>
    <p:sldId id="2147482430" r:id="rId21"/>
    <p:sldId id="2147482419" r:id="rId22"/>
    <p:sldId id="2147482434" r:id="rId23"/>
    <p:sldId id="2147482448" r:id="rId24"/>
    <p:sldId id="2147482397" r:id="rId25"/>
    <p:sldId id="2147482435" r:id="rId26"/>
    <p:sldId id="2147482398" r:id="rId27"/>
    <p:sldId id="2147482436" r:id="rId28"/>
    <p:sldId id="2147482437" r:id="rId29"/>
    <p:sldId id="2147482438" r:id="rId30"/>
    <p:sldId id="2147482439" r:id="rId31"/>
    <p:sldId id="2147482440" r:id="rId32"/>
    <p:sldId id="2147482441" r:id="rId33"/>
    <p:sldId id="2147482442" r:id="rId34"/>
    <p:sldId id="2147480678" r:id="rId35"/>
    <p:sldId id="2147482411" r:id="rId36"/>
    <p:sldId id="2147482412" r:id="rId37"/>
    <p:sldId id="2147482394" r:id="rId38"/>
    <p:sldId id="2147482409" r:id="rId39"/>
    <p:sldId id="2147482410" r:id="rId40"/>
    <p:sldId id="2142532849" r:id="rId41"/>
    <p:sldId id="2147482408" r:id="rId42"/>
    <p:sldId id="2147482402" r:id="rId43"/>
    <p:sldId id="2147482403" r:id="rId44"/>
    <p:sldId id="2147482404" r:id="rId45"/>
    <p:sldId id="2147482405" r:id="rId46"/>
    <p:sldId id="2147482406" r:id="rId47"/>
    <p:sldId id="2147482407" r:id="rId48"/>
    <p:sldId id="2147482399" r:id="rId49"/>
    <p:sldId id="2147482400" r:id="rId50"/>
    <p:sldId id="262" r:id="rId51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. Guidelines" id="{68511CFF-5DE0-4926-AA61-D77C91A76C53}">
          <p14:sldIdLst/>
        </p14:section>
        <p14:section name="0. Cover Pages" id="{5EB9F967-C0DE-4AE6-93DE-038BA55D5D8D}">
          <p14:sldIdLst>
            <p14:sldId id="2142532749"/>
            <p14:sldId id="2076136867"/>
          </p14:sldIdLst>
        </p14:section>
        <p14:section name="1. Introduction" id="{C45E16AE-BD51-4CB1-B52C-E0887E712A56}">
          <p14:sldIdLst>
            <p14:sldId id="2147482443"/>
          </p14:sldIdLst>
        </p14:section>
        <p14:section name="2. Proposal Sections" id="{E2DE6F9F-3ACC-4E78-B6F4-25ED5A4FE604}">
          <p14:sldIdLst>
            <p14:sldId id="2142532655"/>
            <p14:sldId id="2147482423"/>
            <p14:sldId id="2142532672"/>
            <p14:sldId id="2147482446"/>
            <p14:sldId id="2147482425"/>
            <p14:sldId id="2147482424"/>
            <p14:sldId id="2147482426"/>
            <p14:sldId id="2147482428"/>
            <p14:sldId id="2142532674"/>
            <p14:sldId id="2147482427"/>
            <p14:sldId id="2147482395"/>
            <p14:sldId id="2147482432"/>
            <p14:sldId id="2147482430"/>
            <p14:sldId id="2147482419"/>
            <p14:sldId id="2147482434"/>
            <p14:sldId id="2147482448"/>
            <p14:sldId id="2147482397"/>
            <p14:sldId id="2147482435"/>
            <p14:sldId id="2147482398"/>
            <p14:sldId id="2147482436"/>
            <p14:sldId id="2147482437"/>
            <p14:sldId id="2147482438"/>
            <p14:sldId id="2147482439"/>
            <p14:sldId id="2147482440"/>
            <p14:sldId id="2147482441"/>
            <p14:sldId id="2147482442"/>
            <p14:sldId id="2147480678"/>
            <p14:sldId id="2147482411"/>
            <p14:sldId id="2147482412"/>
            <p14:sldId id="2147482394"/>
            <p14:sldId id="2147482409"/>
            <p14:sldId id="2147482410"/>
            <p14:sldId id="2142532849"/>
            <p14:sldId id="2147482408"/>
            <p14:sldId id="2147482402"/>
            <p14:sldId id="2147482403"/>
            <p14:sldId id="2147482404"/>
            <p14:sldId id="2147482405"/>
            <p14:sldId id="2147482406"/>
            <p14:sldId id="2147482407"/>
            <p14:sldId id="2147482399"/>
            <p14:sldId id="2147482400"/>
            <p14:sldId id="262"/>
          </p14:sldIdLst>
        </p14:section>
        <p14:section name="Reference" id="{30E92CFE-DF98-403E-9592-4BEA41BC8CE2}">
          <p14:sldIdLst/>
        </p14:section>
        <p14:section name="3. Financial and Contractual Conditions" id="{8AE2CA2E-1EEA-AC4A-A964-FD5BBE675795}">
          <p14:sldIdLst/>
        </p14:section>
        <p14:section name="4. Appendixes" id="{2D447F7F-9FDF-1A47-A770-AB713067C876}">
          <p14:sldIdLst/>
        </p14:section>
        <p14:section name="5. Contacts" id="{541C8911-FE27-4B41-AE2A-98ADA41FDCDB}">
          <p14:sldIdLst/>
        </p14:section>
        <p14:section name="00. Support Materials" id="{A9A4B472-3D8F-4949-B594-A50148330ED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FDE101-3323-2A31-42A1-95EEE0018EDE}" name="Paulo Garcia" initials="PG" userId="S::paulo.garcia@unipartner.com::eb54ce01-4ea5-4221-b567-3aa9853d7a9e" providerId="AD"/>
  <p188:author id="{509FB71E-A73D-5C6E-E259-4F8AE2A93754}" name="Bárbara Ferreira" initials="BF" userId="S::Barbara.Ferreira@unipartner.com::fec75a11-6f26-4fd6-b1dd-c98da8a70f35" providerId="AD"/>
  <p188:author id="{8E8F4F1F-3C33-8924-22EA-F27582FA2DD2}" name="Ricardo Morganho" initials="RM" userId="S::Ricardo.Morganho@unipartner.com::f24b1311-2caa-4822-93c9-02b9a334924b" providerId="AD"/>
  <p188:author id="{84473361-2E9B-5188-7278-8030B8DAE3B9}" name="Alexandre Medina" initials="AM" userId="S::Alexandre.Medina@unipartner.com::ebeba542-e7f5-4b2d-a091-6f15034bb2ac" providerId="AD"/>
  <p188:author id="{ECDBCD7F-47DC-9372-FDEC-13B97826D2D8}" name="Mariana Dias" initials="MD" userId="S::mariana.dias@ctr.unipartner.com::fc7082d8-68f8-489b-804c-70ccba54975f" providerId="AD"/>
  <p188:author id="{5B50CA81-9223-6DF9-2F23-53EE3177E406}" name="Débora Norberto" initials="DN" userId="S::debora.norberto@unipartner.com::33a4b90d-b371-4234-8e18-4f13e63fdd6a" providerId="AD"/>
  <p188:author id="{D40795E0-55CE-B39C-BCA6-1E5A69FC9836}" name="Inês Oliveira" initials="IO" userId="S::ines.oliveira@unipartner.com::6d87d16b-0d55-4a6b-baae-db0a2ca45a5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árbara Ferreira" initials="BF [2]" lastIdx="27" clrIdx="0">
    <p:extLst>
      <p:ext uri="{19B8F6BF-5375-455C-9EA6-DF929625EA0E}">
        <p15:presenceInfo xmlns:p15="http://schemas.microsoft.com/office/powerpoint/2012/main" userId="S::barbara.ferreira@unipartner.com::fec75a11-6f26-4fd6-b1dd-c98da8a70f35" providerId="AD"/>
      </p:ext>
    </p:extLst>
  </p:cmAuthor>
  <p:cmAuthor id="2" name="Débora Norberto" initials="DN" lastIdx="1" clrIdx="1">
    <p:extLst>
      <p:ext uri="{19B8F6BF-5375-455C-9EA6-DF929625EA0E}">
        <p15:presenceInfo xmlns:p15="http://schemas.microsoft.com/office/powerpoint/2012/main" userId="S::debora.norberto@unipartner.com::33a4b90d-b371-4234-8e18-4f13e63fdd6a" providerId="AD"/>
      </p:ext>
    </p:extLst>
  </p:cmAuthor>
  <p:cmAuthor id="3" name="Mariana Dias" initials="MD" lastIdx="11" clrIdx="2">
    <p:extLst>
      <p:ext uri="{19B8F6BF-5375-455C-9EA6-DF929625EA0E}">
        <p15:presenceInfo xmlns:p15="http://schemas.microsoft.com/office/powerpoint/2012/main" userId="S::mariana.dias@ctr.unipartner.com::fc7082d8-68f8-489b-804c-70ccba5497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965"/>
    <a:srgbClr val="0D5D80"/>
    <a:srgbClr val="A6A6A6"/>
    <a:srgbClr val="D9D9D9"/>
    <a:srgbClr val="F2F2F2"/>
    <a:srgbClr val="7F7F7F"/>
    <a:srgbClr val="57565A"/>
    <a:srgbClr val="0E5D80"/>
    <a:srgbClr val="72932A"/>
    <a:srgbClr val="39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F0AE0-13F8-4E3B-A81E-B13D4A7487D9}" v="1" dt="2025-03-13T18:50:33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8" autoAdjust="0"/>
    <p:restoredTop sz="65359" autoAdjust="0"/>
  </p:normalViewPr>
  <p:slideViewPr>
    <p:cSldViewPr snapToGrid="0">
      <p:cViewPr varScale="1">
        <p:scale>
          <a:sx n="50" d="100"/>
          <a:sy n="50" d="100"/>
        </p:scale>
        <p:origin x="17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microsoft.com/office/2018/10/relationships/authors" Target="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ícia Martins" userId="d9c5dfc1-662b-405f-a6ea-7d3b7519a658" providerId="ADAL" clId="{146F0AE0-13F8-4E3B-A81E-B13D4A7487D9}"/>
    <pc:docChg chg="modSld">
      <pc:chgData name="Patrícia Martins" userId="d9c5dfc1-662b-405f-a6ea-7d3b7519a658" providerId="ADAL" clId="{146F0AE0-13F8-4E3B-A81E-B13D4A7487D9}" dt="2025-03-13T18:55:50.067" v="16" actId="729"/>
      <pc:docMkLst>
        <pc:docMk/>
      </pc:docMkLst>
      <pc:sldChg chg="mod modShow modNotesTx">
        <pc:chgData name="Patrícia Martins" userId="d9c5dfc1-662b-405f-a6ea-7d3b7519a658" providerId="ADAL" clId="{146F0AE0-13F8-4E3B-A81E-B13D4A7487D9}" dt="2025-03-13T18:55:50.067" v="16" actId="729"/>
        <pc:sldMkLst>
          <pc:docMk/>
          <pc:sldMk cId="4083760405" sldId="2076136867"/>
        </pc:sldMkLst>
      </pc:sldChg>
      <pc:sldChg chg="modNotesTx">
        <pc:chgData name="Patrícia Martins" userId="d9c5dfc1-662b-405f-a6ea-7d3b7519a658" providerId="ADAL" clId="{146F0AE0-13F8-4E3B-A81E-B13D4A7487D9}" dt="2025-03-13T18:50:41.695" v="13" actId="20577"/>
        <pc:sldMkLst>
          <pc:docMk/>
          <pc:sldMk cId="2084141445" sldId="2142532655"/>
        </pc:sldMkLst>
      </pc:sldChg>
      <pc:sldChg chg="modSp mod">
        <pc:chgData name="Patrícia Martins" userId="d9c5dfc1-662b-405f-a6ea-7d3b7519a658" providerId="ADAL" clId="{146F0AE0-13F8-4E3B-A81E-B13D4A7487D9}" dt="2025-03-12T17:43:37.707" v="5" actId="20577"/>
        <pc:sldMkLst>
          <pc:docMk/>
          <pc:sldMk cId="2629191215" sldId="2147482402"/>
        </pc:sldMkLst>
        <pc:spChg chg="mod">
          <ac:chgData name="Patrícia Martins" userId="d9c5dfc1-662b-405f-a6ea-7d3b7519a658" providerId="ADAL" clId="{146F0AE0-13F8-4E3B-A81E-B13D4A7487D9}" dt="2025-03-12T17:43:37.707" v="5" actId="20577"/>
          <ac:spMkLst>
            <pc:docMk/>
            <pc:sldMk cId="2629191215" sldId="2147482402"/>
            <ac:spMk id="5" creationId="{B4A2684E-74A5-185F-77B0-C0E430FF0ADD}"/>
          </ac:spMkLst>
        </pc:spChg>
      </pc:sldChg>
      <pc:sldChg chg="modSp mod">
        <pc:chgData name="Patrícia Martins" userId="d9c5dfc1-662b-405f-a6ea-7d3b7519a658" providerId="ADAL" clId="{146F0AE0-13F8-4E3B-A81E-B13D4A7487D9}" dt="2025-03-12T17:43:45.250" v="6" actId="20577"/>
        <pc:sldMkLst>
          <pc:docMk/>
          <pc:sldMk cId="3394635101" sldId="2147482432"/>
        </pc:sldMkLst>
        <pc:spChg chg="mod">
          <ac:chgData name="Patrícia Martins" userId="d9c5dfc1-662b-405f-a6ea-7d3b7519a658" providerId="ADAL" clId="{146F0AE0-13F8-4E3B-A81E-B13D4A7487D9}" dt="2025-03-12T17:43:13.175" v="0" actId="20577"/>
          <ac:spMkLst>
            <pc:docMk/>
            <pc:sldMk cId="3394635101" sldId="2147482432"/>
            <ac:spMk id="10" creationId="{6BB22E0D-65F7-DB99-89FF-1BD7C860952D}"/>
          </ac:spMkLst>
        </pc:spChg>
        <pc:spChg chg="mod">
          <ac:chgData name="Patrícia Martins" userId="d9c5dfc1-662b-405f-a6ea-7d3b7519a658" providerId="ADAL" clId="{146F0AE0-13F8-4E3B-A81E-B13D4A7487D9}" dt="2025-03-12T17:43:45.250" v="6" actId="20577"/>
          <ac:spMkLst>
            <pc:docMk/>
            <pc:sldMk cId="3394635101" sldId="2147482432"/>
            <ac:spMk id="27" creationId="{BE48626A-3449-8AE8-D96C-B2B0ADE08811}"/>
          </ac:spMkLst>
        </pc:spChg>
        <pc:spChg chg="mod">
          <ac:chgData name="Patrícia Martins" userId="d9c5dfc1-662b-405f-a6ea-7d3b7519a658" providerId="ADAL" clId="{146F0AE0-13F8-4E3B-A81E-B13D4A7487D9}" dt="2025-03-12T17:43:23.073" v="2" actId="20577"/>
          <ac:spMkLst>
            <pc:docMk/>
            <pc:sldMk cId="3394635101" sldId="2147482432"/>
            <ac:spMk id="32" creationId="{CC0AA255-2C57-62FA-6468-E0331B60AA5A}"/>
          </ac:spMkLst>
        </pc:spChg>
        <pc:spChg chg="mod">
          <ac:chgData name="Patrícia Martins" userId="d9c5dfc1-662b-405f-a6ea-7d3b7519a658" providerId="ADAL" clId="{146F0AE0-13F8-4E3B-A81E-B13D4A7487D9}" dt="2025-03-12T17:43:26.875" v="3" actId="20577"/>
          <ac:spMkLst>
            <pc:docMk/>
            <pc:sldMk cId="3394635101" sldId="2147482432"/>
            <ac:spMk id="33" creationId="{C7658400-740E-F3AB-2146-A2A6908670DC}"/>
          </ac:spMkLst>
        </pc:spChg>
        <pc:spChg chg="mod">
          <ac:chgData name="Patrícia Martins" userId="d9c5dfc1-662b-405f-a6ea-7d3b7519a658" providerId="ADAL" clId="{146F0AE0-13F8-4E3B-A81E-B13D4A7487D9}" dt="2025-03-12T17:43:33.110" v="4" actId="20577"/>
          <ac:spMkLst>
            <pc:docMk/>
            <pc:sldMk cId="3394635101" sldId="2147482432"/>
            <ac:spMk id="36" creationId="{28A8B665-47AF-CCAC-CC2F-E97D47C5B3B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8246C-FBCD-4556-85A6-45174EA0475E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F54A4-52E3-4091-BC1B-F4AF5AEE1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pt-PT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Unipartner consultora de IT, fruto de uma reestruturação de uma multinacional norte americana Unisys.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PT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Empresa 100% portuguesa, Parceira Microsoft, que trabalha lado a lado com outras multinacionais também parceiras </a:t>
            </a:r>
            <a:r>
              <a:rPr lang="pt-PT" sz="18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Msft</a:t>
            </a:r>
            <a:r>
              <a:rPr lang="pt-PT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Neste momento já temos escritórios em Oeiras, Abrantes e Funchal.  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PT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Desenvolve soluções tecnologicamente inovadores para clientes de setores da Banca, Seguros, Administração pública e outros;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PT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Estamos organizados por áreas de serviços que ditam que tipo de soluções podemos desenvolver para os nossos clientes.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PT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Neste sentido, uma das nossas áreas é precisamente a área de Dados e Inteligência Artificial, e tendo em conta esta especialização, fez-nos sentido prepararmos esta sessão de </a:t>
            </a:r>
            <a:r>
              <a:rPr lang="pt-PT" sz="18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Power</a:t>
            </a:r>
            <a:r>
              <a:rPr lang="pt-PT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BI Avançado no qual convidamos os nossos consultores Patrícia e José que vos vão acompanhar no decorrer da sessão. </a:t>
            </a:r>
          </a:p>
          <a:p>
            <a:pPr marL="285750" indent="-285750" algn="l" defTabSz="609585" rtl="0" eaLnBrk="1" fontAlgn="base" latinLnBrk="0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6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63621-2E60-B848-8968-B0341E26A3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52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Explicação do </a:t>
            </a:r>
            <a:r>
              <a:rPr lang="en-US"/>
              <a:t>objetivo geral e </a:t>
            </a:r>
            <a:r>
              <a:rPr lang="en-US" dirty="0" err="1"/>
              <a:t>contar</a:t>
            </a:r>
            <a:r>
              <a:rPr lang="en-US" dirty="0"/>
              <a:t> a história do relatório PBI Drinks.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0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https://github.com/PBIformacao/Avancado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1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Informativo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37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8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    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svg"/><Relationship Id="rId7" Type="http://schemas.openxmlformats.org/officeDocument/2006/relationships/image" Target="../media/image1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8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856251B3-6B53-D975-AE5D-F3A2AF584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6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8287B1-D3EE-49CC-6D3F-D44EA6B7A462}"/>
              </a:ext>
            </a:extLst>
          </p:cNvPr>
          <p:cNvSpPr/>
          <p:nvPr userDrawn="1"/>
        </p:nvSpPr>
        <p:spPr>
          <a:xfrm rot="16200000">
            <a:off x="-3390416" y="3390417"/>
            <a:ext cx="6876515" cy="9568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93BAB-09BE-AC8B-1AFB-48818DDB63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522" y="492298"/>
            <a:ext cx="3032506" cy="857714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EE692D1-E8C5-BD83-D55F-AFBB884C2F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649" y="2863850"/>
            <a:ext cx="9226551" cy="1189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171446" indent="0">
              <a:buNone/>
              <a:defRPr sz="60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44479" indent="0">
              <a:buNone/>
              <a:defRPr sz="60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515925" indent="0">
              <a:buNone/>
              <a:defRPr sz="60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687371" indent="0">
              <a:buNone/>
              <a:defRPr sz="60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err="1"/>
              <a:t>Proposta</a:t>
            </a:r>
            <a:r>
              <a:rPr lang="en-GB"/>
              <a:t> de </a:t>
            </a:r>
            <a:r>
              <a:rPr lang="en-GB" err="1"/>
              <a:t>Colaboração</a:t>
            </a:r>
            <a:r>
              <a:rPr lang="en-GB"/>
              <a:t> </a:t>
            </a:r>
            <a:endParaRPr lang="en-PT"/>
          </a:p>
        </p:txBody>
      </p:sp>
      <p:sp>
        <p:nvSpPr>
          <p:cNvPr id="18" name="Text Placeholder 62">
            <a:extLst>
              <a:ext uri="{FF2B5EF4-FFF2-40B4-BE49-F238E27FC236}">
                <a16:creationId xmlns:a16="http://schemas.microsoft.com/office/drawing/2014/main" id="{837A4207-40A2-5E68-53F7-565FA3A94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650" y="4094800"/>
            <a:ext cx="2141537" cy="429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GB"/>
              <a:t>[Month, Year]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2023BE-696A-8E25-D2D9-340472E0A1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650" y="1665972"/>
            <a:ext cx="6080125" cy="1189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[Nome Cliente]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57A722-FD52-AC1B-840F-280CF637164F}"/>
              </a:ext>
            </a:extLst>
          </p:cNvPr>
          <p:cNvSpPr/>
          <p:nvPr userDrawn="1"/>
        </p:nvSpPr>
        <p:spPr>
          <a:xfrm>
            <a:off x="12414577" y="4262485"/>
            <a:ext cx="2277094" cy="5237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Template version</a:t>
            </a:r>
          </a:p>
          <a:p>
            <a:pPr algn="ctr"/>
            <a:r>
              <a:rPr lang="en-US" sz="1200" b="1"/>
              <a:t>V 1.0</a:t>
            </a:r>
            <a:endParaRPr lang="pt-PT" sz="1200" b="1"/>
          </a:p>
        </p:txBody>
      </p:sp>
    </p:spTree>
    <p:extLst>
      <p:ext uri="{BB962C8B-B14F-4D97-AF65-F5344CB8AC3E}">
        <p14:creationId xmlns:p14="http://schemas.microsoft.com/office/powerpoint/2010/main" val="156284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52C8F5-BF1B-6FDE-52FF-4DE1274CD3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4761" y="3416390"/>
            <a:ext cx="1962450" cy="275712"/>
          </a:xfrm>
          <a:prstGeom prst="rect">
            <a:avLst/>
          </a:prstGeom>
          <a:solidFill>
            <a:srgbClr val="3FAFE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DF972C-DAD7-91F5-D0E4-A75245D92D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4762" y="3907223"/>
            <a:ext cx="1951402" cy="271475"/>
          </a:xfrm>
          <a:prstGeom prst="rect">
            <a:avLst/>
          </a:prstGeom>
          <a:solidFill>
            <a:srgbClr val="46C9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E5446-9883-3FB5-0D79-793CCBE820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84225" y="3006733"/>
            <a:ext cx="932985" cy="271475"/>
          </a:xfrm>
          <a:prstGeom prst="rect">
            <a:avLst/>
          </a:prstGeom>
          <a:solidFill>
            <a:srgbClr val="1D9DD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6A548-BAF0-DD3A-844A-F8B664AC6F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4761" y="3006733"/>
            <a:ext cx="1027037" cy="271475"/>
          </a:xfrm>
          <a:prstGeom prst="rect">
            <a:avLst/>
          </a:prstGeom>
          <a:solidFill>
            <a:srgbClr val="1D9DD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8" name="Round Same Side Corner Rectangle 51">
            <a:extLst>
              <a:ext uri="{FF2B5EF4-FFF2-40B4-BE49-F238E27FC236}">
                <a16:creationId xmlns:a16="http://schemas.microsoft.com/office/drawing/2014/main" id="{ED7FF502-1602-3D88-049E-5708B5A24097}"/>
              </a:ext>
            </a:extLst>
          </p:cNvPr>
          <p:cNvSpPr/>
          <p:nvPr userDrawn="1"/>
        </p:nvSpPr>
        <p:spPr>
          <a:xfrm rot="5400000">
            <a:off x="4152454" y="4579370"/>
            <a:ext cx="562589" cy="278920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5B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9" name="Freeform 57">
            <a:extLst>
              <a:ext uri="{FF2B5EF4-FFF2-40B4-BE49-F238E27FC236}">
                <a16:creationId xmlns:a16="http://schemas.microsoft.com/office/drawing/2014/main" id="{88AB1412-FEAB-CAE1-94E8-921FC222473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2593" y="2529750"/>
            <a:ext cx="2168309" cy="2101599"/>
          </a:xfrm>
          <a:custGeom>
            <a:avLst/>
            <a:gdLst>
              <a:gd name="T0" fmla="*/ 358 w 716"/>
              <a:gd name="T1" fmla="*/ 0 h 716"/>
              <a:gd name="T2" fmla="*/ 0 w 716"/>
              <a:gd name="T3" fmla="*/ 358 h 716"/>
              <a:gd name="T4" fmla="*/ 358 w 716"/>
              <a:gd name="T5" fmla="*/ 716 h 716"/>
              <a:gd name="T6" fmla="*/ 716 w 716"/>
              <a:gd name="T7" fmla="*/ 358 h 716"/>
              <a:gd name="T8" fmla="*/ 358 w 716"/>
              <a:gd name="T9" fmla="*/ 0 h 716"/>
              <a:gd name="T10" fmla="*/ 358 w 716"/>
              <a:gd name="T11" fmla="*/ 687 h 716"/>
              <a:gd name="T12" fmla="*/ 29 w 716"/>
              <a:gd name="T13" fmla="*/ 358 h 716"/>
              <a:gd name="T14" fmla="*/ 358 w 716"/>
              <a:gd name="T15" fmla="*/ 29 h 716"/>
              <a:gd name="T16" fmla="*/ 687 w 716"/>
              <a:gd name="T17" fmla="*/ 358 h 716"/>
              <a:gd name="T18" fmla="*/ 358 w 716"/>
              <a:gd name="T19" fmla="*/ 687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6" h="716">
                <a:moveTo>
                  <a:pt x="358" y="0"/>
                </a:moveTo>
                <a:cubicBezTo>
                  <a:pt x="160" y="0"/>
                  <a:pt x="0" y="160"/>
                  <a:pt x="0" y="358"/>
                </a:cubicBezTo>
                <a:cubicBezTo>
                  <a:pt x="0" y="556"/>
                  <a:pt x="160" y="716"/>
                  <a:pt x="358" y="716"/>
                </a:cubicBezTo>
                <a:cubicBezTo>
                  <a:pt x="556" y="716"/>
                  <a:pt x="716" y="556"/>
                  <a:pt x="716" y="358"/>
                </a:cubicBezTo>
                <a:cubicBezTo>
                  <a:pt x="716" y="160"/>
                  <a:pt x="556" y="0"/>
                  <a:pt x="358" y="0"/>
                </a:cubicBezTo>
                <a:close/>
                <a:moveTo>
                  <a:pt x="358" y="687"/>
                </a:moveTo>
                <a:cubicBezTo>
                  <a:pt x="176" y="687"/>
                  <a:pt x="29" y="540"/>
                  <a:pt x="29" y="358"/>
                </a:cubicBezTo>
                <a:cubicBezTo>
                  <a:pt x="29" y="176"/>
                  <a:pt x="176" y="29"/>
                  <a:pt x="358" y="29"/>
                </a:cubicBezTo>
                <a:cubicBezTo>
                  <a:pt x="540" y="29"/>
                  <a:pt x="687" y="176"/>
                  <a:pt x="687" y="358"/>
                </a:cubicBezTo>
                <a:cubicBezTo>
                  <a:pt x="687" y="540"/>
                  <a:pt x="540" y="687"/>
                  <a:pt x="358" y="68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10" name="Freeform 58">
            <a:extLst>
              <a:ext uri="{FF2B5EF4-FFF2-40B4-BE49-F238E27FC236}">
                <a16:creationId xmlns:a16="http://schemas.microsoft.com/office/drawing/2014/main" id="{F99E5334-1668-9275-FD87-BA7A9FBA351A}"/>
              </a:ext>
            </a:extLst>
          </p:cNvPr>
          <p:cNvSpPr>
            <a:spLocks/>
          </p:cNvSpPr>
          <p:nvPr userDrawn="1"/>
        </p:nvSpPr>
        <p:spPr bwMode="auto">
          <a:xfrm>
            <a:off x="1399161" y="4576015"/>
            <a:ext cx="688710" cy="270455"/>
          </a:xfrm>
          <a:custGeom>
            <a:avLst/>
            <a:gdLst>
              <a:gd name="T0" fmla="*/ 196 w 203"/>
              <a:gd name="T1" fmla="*/ 0 h 85"/>
              <a:gd name="T2" fmla="*/ 101 w 203"/>
              <a:gd name="T3" fmla="*/ 13 h 85"/>
              <a:gd name="T4" fmla="*/ 7 w 203"/>
              <a:gd name="T5" fmla="*/ 1 h 85"/>
              <a:gd name="T6" fmla="*/ 5 w 203"/>
              <a:gd name="T7" fmla="*/ 12 h 85"/>
              <a:gd name="T8" fmla="*/ 77 w 203"/>
              <a:gd name="T9" fmla="*/ 36 h 85"/>
              <a:gd name="T10" fmla="*/ 77 w 203"/>
              <a:gd name="T11" fmla="*/ 85 h 85"/>
              <a:gd name="T12" fmla="*/ 124 w 203"/>
              <a:gd name="T13" fmla="*/ 85 h 85"/>
              <a:gd name="T14" fmla="*/ 124 w 203"/>
              <a:gd name="T15" fmla="*/ 36 h 85"/>
              <a:gd name="T16" fmla="*/ 198 w 203"/>
              <a:gd name="T17" fmla="*/ 12 h 85"/>
              <a:gd name="T18" fmla="*/ 196 w 203"/>
              <a:gd name="T1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3" h="85">
                <a:moveTo>
                  <a:pt x="196" y="0"/>
                </a:moveTo>
                <a:cubicBezTo>
                  <a:pt x="166" y="9"/>
                  <a:pt x="134" y="13"/>
                  <a:pt x="101" y="13"/>
                </a:cubicBezTo>
                <a:cubicBezTo>
                  <a:pt x="68" y="13"/>
                  <a:pt x="37" y="9"/>
                  <a:pt x="7" y="1"/>
                </a:cubicBezTo>
                <a:cubicBezTo>
                  <a:pt x="3" y="3"/>
                  <a:pt x="0" y="7"/>
                  <a:pt x="5" y="12"/>
                </a:cubicBezTo>
                <a:cubicBezTo>
                  <a:pt x="11" y="20"/>
                  <a:pt x="36" y="33"/>
                  <a:pt x="77" y="36"/>
                </a:cubicBezTo>
                <a:cubicBezTo>
                  <a:pt x="77" y="85"/>
                  <a:pt x="77" y="85"/>
                  <a:pt x="77" y="85"/>
                </a:cubicBezTo>
                <a:cubicBezTo>
                  <a:pt x="124" y="85"/>
                  <a:pt x="124" y="85"/>
                  <a:pt x="124" y="85"/>
                </a:cubicBezTo>
                <a:cubicBezTo>
                  <a:pt x="124" y="36"/>
                  <a:pt x="124" y="36"/>
                  <a:pt x="124" y="36"/>
                </a:cubicBezTo>
                <a:cubicBezTo>
                  <a:pt x="166" y="33"/>
                  <a:pt x="192" y="20"/>
                  <a:pt x="198" y="12"/>
                </a:cubicBezTo>
                <a:cubicBezTo>
                  <a:pt x="203" y="6"/>
                  <a:pt x="199" y="3"/>
                  <a:pt x="196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11" name="Freeform 62">
            <a:extLst>
              <a:ext uri="{FF2B5EF4-FFF2-40B4-BE49-F238E27FC236}">
                <a16:creationId xmlns:a16="http://schemas.microsoft.com/office/drawing/2014/main" id="{A1657874-3090-A27C-3631-FB7C3AB18A6D}"/>
              </a:ext>
            </a:extLst>
          </p:cNvPr>
          <p:cNvSpPr>
            <a:spLocks/>
          </p:cNvSpPr>
          <p:nvPr userDrawn="1"/>
        </p:nvSpPr>
        <p:spPr bwMode="auto">
          <a:xfrm>
            <a:off x="2404214" y="3905217"/>
            <a:ext cx="664332" cy="1325105"/>
          </a:xfrm>
          <a:custGeom>
            <a:avLst/>
            <a:gdLst>
              <a:gd name="T0" fmla="*/ 0 w 168"/>
              <a:gd name="T1" fmla="*/ 85 h 298"/>
              <a:gd name="T2" fmla="*/ 0 w 168"/>
              <a:gd name="T3" fmla="*/ 0 h 298"/>
              <a:gd name="T4" fmla="*/ 168 w 168"/>
              <a:gd name="T5" fmla="*/ 113 h 298"/>
              <a:gd name="T6" fmla="*/ 168 w 168"/>
              <a:gd name="T7" fmla="*/ 298 h 298"/>
              <a:gd name="T8" fmla="*/ 0 w 168"/>
              <a:gd name="T9" fmla="*/ 85 h 298"/>
              <a:gd name="connsiteX0" fmla="*/ 0 w 10000"/>
              <a:gd name="connsiteY0" fmla="*/ 6873 h 14021"/>
              <a:gd name="connsiteX1" fmla="*/ 1792 w 10000"/>
              <a:gd name="connsiteY1" fmla="*/ 0 h 14021"/>
              <a:gd name="connsiteX2" fmla="*/ 10000 w 10000"/>
              <a:gd name="connsiteY2" fmla="*/ 7813 h 14021"/>
              <a:gd name="connsiteX3" fmla="*/ 10000 w 10000"/>
              <a:gd name="connsiteY3" fmla="*/ 14021 h 14021"/>
              <a:gd name="connsiteX4" fmla="*/ 0 w 10000"/>
              <a:gd name="connsiteY4" fmla="*/ 6873 h 14021"/>
              <a:gd name="connsiteX0" fmla="*/ 20 w 8208"/>
              <a:gd name="connsiteY0" fmla="*/ 3679 h 14021"/>
              <a:gd name="connsiteX1" fmla="*/ 0 w 8208"/>
              <a:gd name="connsiteY1" fmla="*/ 0 h 14021"/>
              <a:gd name="connsiteX2" fmla="*/ 8208 w 8208"/>
              <a:gd name="connsiteY2" fmla="*/ 7813 h 14021"/>
              <a:gd name="connsiteX3" fmla="*/ 8208 w 8208"/>
              <a:gd name="connsiteY3" fmla="*/ 14021 h 14021"/>
              <a:gd name="connsiteX4" fmla="*/ 20 w 8208"/>
              <a:gd name="connsiteY4" fmla="*/ 3679 h 14021"/>
              <a:gd name="connsiteX0" fmla="*/ 24 w 10000"/>
              <a:gd name="connsiteY0" fmla="*/ 2624 h 11126"/>
              <a:gd name="connsiteX1" fmla="*/ 0 w 10000"/>
              <a:gd name="connsiteY1" fmla="*/ 0 h 11126"/>
              <a:gd name="connsiteX2" fmla="*/ 10000 w 10000"/>
              <a:gd name="connsiteY2" fmla="*/ 5572 h 11126"/>
              <a:gd name="connsiteX3" fmla="*/ 10000 w 10000"/>
              <a:gd name="connsiteY3" fmla="*/ 11126 h 11126"/>
              <a:gd name="connsiteX4" fmla="*/ 24 w 10000"/>
              <a:gd name="connsiteY4" fmla="*/ 2624 h 11126"/>
              <a:gd name="connsiteX0" fmla="*/ 1 w 10026"/>
              <a:gd name="connsiteY0" fmla="*/ 2249 h 11126"/>
              <a:gd name="connsiteX1" fmla="*/ 26 w 10026"/>
              <a:gd name="connsiteY1" fmla="*/ 0 h 11126"/>
              <a:gd name="connsiteX2" fmla="*/ 10026 w 10026"/>
              <a:gd name="connsiteY2" fmla="*/ 5572 h 11126"/>
              <a:gd name="connsiteX3" fmla="*/ 10026 w 10026"/>
              <a:gd name="connsiteY3" fmla="*/ 11126 h 11126"/>
              <a:gd name="connsiteX4" fmla="*/ 1 w 10026"/>
              <a:gd name="connsiteY4" fmla="*/ 2249 h 11126"/>
              <a:gd name="connsiteX0" fmla="*/ 1 w 10026"/>
              <a:gd name="connsiteY0" fmla="*/ 2276 h 11153"/>
              <a:gd name="connsiteX1" fmla="*/ 26 w 10026"/>
              <a:gd name="connsiteY1" fmla="*/ 0 h 11153"/>
              <a:gd name="connsiteX2" fmla="*/ 10026 w 10026"/>
              <a:gd name="connsiteY2" fmla="*/ 5599 h 11153"/>
              <a:gd name="connsiteX3" fmla="*/ 10026 w 10026"/>
              <a:gd name="connsiteY3" fmla="*/ 11153 h 11153"/>
              <a:gd name="connsiteX4" fmla="*/ 1 w 10026"/>
              <a:gd name="connsiteY4" fmla="*/ 2276 h 1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6" h="11153">
                <a:moveTo>
                  <a:pt x="1" y="2276"/>
                </a:moveTo>
                <a:cubicBezTo>
                  <a:pt x="-7" y="1402"/>
                  <a:pt x="35" y="874"/>
                  <a:pt x="26" y="0"/>
                </a:cubicBezTo>
                <a:lnTo>
                  <a:pt x="10026" y="5599"/>
                </a:lnTo>
                <a:lnTo>
                  <a:pt x="10026" y="11153"/>
                </a:lnTo>
                <a:lnTo>
                  <a:pt x="1" y="2276"/>
                </a:lnTo>
                <a:close/>
              </a:path>
            </a:pathLst>
          </a:custGeom>
          <a:solidFill>
            <a:srgbClr val="44C6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12" name="Freeform 64">
            <a:extLst>
              <a:ext uri="{FF2B5EF4-FFF2-40B4-BE49-F238E27FC236}">
                <a16:creationId xmlns:a16="http://schemas.microsoft.com/office/drawing/2014/main" id="{EB21D8A8-98F9-FEAE-4436-17AFCE4A71DF}"/>
              </a:ext>
            </a:extLst>
          </p:cNvPr>
          <p:cNvSpPr>
            <a:spLocks/>
          </p:cNvSpPr>
          <p:nvPr userDrawn="1"/>
        </p:nvSpPr>
        <p:spPr bwMode="auto">
          <a:xfrm>
            <a:off x="3096342" y="2256300"/>
            <a:ext cx="2777001" cy="708968"/>
          </a:xfrm>
          <a:custGeom>
            <a:avLst/>
            <a:gdLst>
              <a:gd name="T0" fmla="*/ 1373 w 1373"/>
              <a:gd name="T1" fmla="*/ 93 h 185"/>
              <a:gd name="T2" fmla="*/ 1252 w 1373"/>
              <a:gd name="T3" fmla="*/ 185 h 185"/>
              <a:gd name="T4" fmla="*/ 0 w 1373"/>
              <a:gd name="T5" fmla="*/ 185 h 185"/>
              <a:gd name="T6" fmla="*/ 0 w 1373"/>
              <a:gd name="T7" fmla="*/ 0 h 185"/>
              <a:gd name="T8" fmla="*/ 1252 w 1373"/>
              <a:gd name="T9" fmla="*/ 0 h 185"/>
              <a:gd name="T10" fmla="*/ 1373 w 1373"/>
              <a:gd name="T11" fmla="*/ 9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73" h="185">
                <a:moveTo>
                  <a:pt x="1373" y="93"/>
                </a:moveTo>
                <a:lnTo>
                  <a:pt x="1252" y="185"/>
                </a:lnTo>
                <a:lnTo>
                  <a:pt x="0" y="185"/>
                </a:lnTo>
                <a:lnTo>
                  <a:pt x="0" y="0"/>
                </a:lnTo>
                <a:lnTo>
                  <a:pt x="1252" y="0"/>
                </a:lnTo>
                <a:lnTo>
                  <a:pt x="1373" y="93"/>
                </a:lnTo>
                <a:close/>
              </a:path>
            </a:pathLst>
          </a:custGeom>
          <a:solidFill>
            <a:srgbClr val="1D82AD"/>
          </a:solidFill>
          <a:ln>
            <a:noFill/>
          </a:ln>
        </p:spPr>
        <p:txBody>
          <a:bodyPr vert="horz" wrap="square" lIns="91440" tIns="45720" rIns="180000" bIns="45720" numCol="1" anchor="ctr" anchorCtr="0" compatLnSpc="1">
            <a:prstTxWarp prst="textNoShape">
              <a:avLst/>
            </a:prstTxWarp>
          </a:bodyPr>
          <a:lstStyle/>
          <a:p>
            <a:pPr lvl="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defRPr/>
            </a:pPr>
            <a:endParaRPr lang="pt-PT" sz="1200">
              <a:solidFill>
                <a:prstClr val="white"/>
              </a:solidFill>
              <a:highlight>
                <a:srgbClr val="FFFF00"/>
              </a:highligh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Freeform 65">
            <a:extLst>
              <a:ext uri="{FF2B5EF4-FFF2-40B4-BE49-F238E27FC236}">
                <a16:creationId xmlns:a16="http://schemas.microsoft.com/office/drawing/2014/main" id="{F0B0F8B9-4B32-78DA-C49E-7803E018244A}"/>
              </a:ext>
            </a:extLst>
          </p:cNvPr>
          <p:cNvSpPr>
            <a:spLocks/>
          </p:cNvSpPr>
          <p:nvPr userDrawn="1"/>
        </p:nvSpPr>
        <p:spPr bwMode="auto">
          <a:xfrm>
            <a:off x="3092547" y="3430849"/>
            <a:ext cx="2777001" cy="664152"/>
          </a:xfrm>
          <a:custGeom>
            <a:avLst/>
            <a:gdLst>
              <a:gd name="T0" fmla="*/ 1512 w 1512"/>
              <a:gd name="T1" fmla="*/ 93 h 185"/>
              <a:gd name="T2" fmla="*/ 1392 w 1512"/>
              <a:gd name="T3" fmla="*/ 185 h 185"/>
              <a:gd name="T4" fmla="*/ 0 w 1512"/>
              <a:gd name="T5" fmla="*/ 185 h 185"/>
              <a:gd name="T6" fmla="*/ 0 w 1512"/>
              <a:gd name="T7" fmla="*/ 0 h 185"/>
              <a:gd name="T8" fmla="*/ 1392 w 1512"/>
              <a:gd name="T9" fmla="*/ 0 h 185"/>
              <a:gd name="T10" fmla="*/ 1512 w 1512"/>
              <a:gd name="T11" fmla="*/ 9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12" h="185">
                <a:moveTo>
                  <a:pt x="1512" y="93"/>
                </a:moveTo>
                <a:lnTo>
                  <a:pt x="1392" y="185"/>
                </a:lnTo>
                <a:lnTo>
                  <a:pt x="0" y="185"/>
                </a:lnTo>
                <a:lnTo>
                  <a:pt x="0" y="0"/>
                </a:lnTo>
                <a:lnTo>
                  <a:pt x="1392" y="0"/>
                </a:lnTo>
                <a:lnTo>
                  <a:pt x="1512" y="93"/>
                </a:lnTo>
                <a:close/>
              </a:path>
            </a:pathLst>
          </a:custGeom>
          <a:solidFill>
            <a:srgbClr val="399FCE"/>
          </a:solidFill>
          <a:ln>
            <a:noFill/>
          </a:ln>
        </p:spPr>
        <p:txBody>
          <a:bodyPr vert="horz" wrap="square" lIns="91440" tIns="45720" rIns="180000" bIns="45720" numCol="1" anchor="ctr" anchorCtr="0" compatLnSpc="1">
            <a:prstTxWarp prst="textNoShape">
              <a:avLst/>
            </a:prstTxWarp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pt-PT" sz="1200">
              <a:solidFill>
                <a:prstClr val="white"/>
              </a:solidFill>
              <a:highlight>
                <a:srgbClr val="FFFF00"/>
              </a:highligh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Freeform 66">
            <a:extLst>
              <a:ext uri="{FF2B5EF4-FFF2-40B4-BE49-F238E27FC236}">
                <a16:creationId xmlns:a16="http://schemas.microsoft.com/office/drawing/2014/main" id="{39AF9196-F849-5B41-E9AA-06A91626B64E}"/>
              </a:ext>
            </a:extLst>
          </p:cNvPr>
          <p:cNvSpPr>
            <a:spLocks/>
          </p:cNvSpPr>
          <p:nvPr userDrawn="1"/>
        </p:nvSpPr>
        <p:spPr bwMode="auto">
          <a:xfrm>
            <a:off x="3068546" y="4569243"/>
            <a:ext cx="2789205" cy="664152"/>
          </a:xfrm>
          <a:custGeom>
            <a:avLst/>
            <a:gdLst>
              <a:gd name="T0" fmla="*/ 1659 w 1659"/>
              <a:gd name="T1" fmla="*/ 93 h 185"/>
              <a:gd name="T2" fmla="*/ 1538 w 1659"/>
              <a:gd name="T3" fmla="*/ 185 h 185"/>
              <a:gd name="T4" fmla="*/ 0 w 1659"/>
              <a:gd name="T5" fmla="*/ 185 h 185"/>
              <a:gd name="T6" fmla="*/ 0 w 1659"/>
              <a:gd name="T7" fmla="*/ 0 h 185"/>
              <a:gd name="T8" fmla="*/ 1538 w 1659"/>
              <a:gd name="T9" fmla="*/ 0 h 185"/>
              <a:gd name="T10" fmla="*/ 1659 w 1659"/>
              <a:gd name="T11" fmla="*/ 9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59" h="185">
                <a:moveTo>
                  <a:pt x="1659" y="93"/>
                </a:moveTo>
                <a:lnTo>
                  <a:pt x="1538" y="185"/>
                </a:lnTo>
                <a:lnTo>
                  <a:pt x="0" y="185"/>
                </a:lnTo>
                <a:lnTo>
                  <a:pt x="0" y="0"/>
                </a:lnTo>
                <a:lnTo>
                  <a:pt x="1538" y="0"/>
                </a:lnTo>
                <a:lnTo>
                  <a:pt x="1659" y="93"/>
                </a:lnTo>
                <a:close/>
              </a:path>
            </a:pathLst>
          </a:custGeom>
          <a:solidFill>
            <a:srgbClr val="45C0E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16" name="Round Same Side Corner Rectangle 50">
            <a:extLst>
              <a:ext uri="{FF2B5EF4-FFF2-40B4-BE49-F238E27FC236}">
                <a16:creationId xmlns:a16="http://schemas.microsoft.com/office/drawing/2014/main" id="{955FEB99-F438-0C80-CD66-352485FD8CD3}"/>
              </a:ext>
            </a:extLst>
          </p:cNvPr>
          <p:cNvSpPr/>
          <p:nvPr userDrawn="1"/>
        </p:nvSpPr>
        <p:spPr>
          <a:xfrm rot="16200000">
            <a:off x="985272" y="5170377"/>
            <a:ext cx="406384" cy="82141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A3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17" name="Freeform 74">
            <a:extLst>
              <a:ext uri="{FF2B5EF4-FFF2-40B4-BE49-F238E27FC236}">
                <a16:creationId xmlns:a16="http://schemas.microsoft.com/office/drawing/2014/main" id="{82BCDE0D-7D8C-C516-C9FF-A1718E227BFC}"/>
              </a:ext>
            </a:extLst>
          </p:cNvPr>
          <p:cNvSpPr>
            <a:spLocks/>
          </p:cNvSpPr>
          <p:nvPr userDrawn="1"/>
        </p:nvSpPr>
        <p:spPr bwMode="auto">
          <a:xfrm>
            <a:off x="1494446" y="6134688"/>
            <a:ext cx="98967" cy="154429"/>
          </a:xfrm>
          <a:custGeom>
            <a:avLst/>
            <a:gdLst>
              <a:gd name="T0" fmla="*/ 42 w 42"/>
              <a:gd name="T1" fmla="*/ 0 h 51"/>
              <a:gd name="T2" fmla="*/ 6 w 42"/>
              <a:gd name="T3" fmla="*/ 24 h 51"/>
              <a:gd name="T4" fmla="*/ 39 w 42"/>
              <a:gd name="T5" fmla="*/ 51 h 51"/>
              <a:gd name="T6" fmla="*/ 42 w 42"/>
              <a:gd name="T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51">
                <a:moveTo>
                  <a:pt x="42" y="0"/>
                </a:moveTo>
                <a:cubicBezTo>
                  <a:pt x="42" y="0"/>
                  <a:pt x="6" y="11"/>
                  <a:pt x="6" y="24"/>
                </a:cubicBezTo>
                <a:cubicBezTo>
                  <a:pt x="6" y="24"/>
                  <a:pt x="0" y="49"/>
                  <a:pt x="39" y="51"/>
                </a:cubicBezTo>
                <a:lnTo>
                  <a:pt x="42" y="0"/>
                </a:lnTo>
                <a:close/>
              </a:path>
            </a:pathLst>
          </a:custGeom>
          <a:solidFill>
            <a:srgbClr val="526C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18" name="Freeform 75">
            <a:extLst>
              <a:ext uri="{FF2B5EF4-FFF2-40B4-BE49-F238E27FC236}">
                <a16:creationId xmlns:a16="http://schemas.microsoft.com/office/drawing/2014/main" id="{0085C24A-F613-24B6-C33B-5D83F547BDF9}"/>
              </a:ext>
            </a:extLst>
          </p:cNvPr>
          <p:cNvSpPr>
            <a:spLocks/>
          </p:cNvSpPr>
          <p:nvPr userDrawn="1"/>
        </p:nvSpPr>
        <p:spPr bwMode="auto">
          <a:xfrm>
            <a:off x="1873291" y="5377889"/>
            <a:ext cx="77813" cy="164863"/>
          </a:xfrm>
          <a:custGeom>
            <a:avLst/>
            <a:gdLst>
              <a:gd name="T0" fmla="*/ 2 w 36"/>
              <a:gd name="T1" fmla="*/ 52 h 52"/>
              <a:gd name="T2" fmla="*/ 36 w 36"/>
              <a:gd name="T3" fmla="*/ 23 h 52"/>
              <a:gd name="T4" fmla="*/ 0 w 36"/>
              <a:gd name="T5" fmla="*/ 0 h 52"/>
              <a:gd name="T6" fmla="*/ 2 w 36"/>
              <a:gd name="T7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52">
                <a:moveTo>
                  <a:pt x="2" y="52"/>
                </a:moveTo>
                <a:cubicBezTo>
                  <a:pt x="2" y="52"/>
                  <a:pt x="36" y="39"/>
                  <a:pt x="36" y="23"/>
                </a:cubicBezTo>
                <a:cubicBezTo>
                  <a:pt x="36" y="23"/>
                  <a:pt x="36" y="5"/>
                  <a:pt x="0" y="0"/>
                </a:cubicBezTo>
                <a:cubicBezTo>
                  <a:pt x="0" y="0"/>
                  <a:pt x="2" y="52"/>
                  <a:pt x="2" y="52"/>
                </a:cubicBezTo>
                <a:close/>
              </a:path>
            </a:pathLst>
          </a:custGeom>
          <a:solidFill>
            <a:srgbClr val="526C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19" name="Freeform 36">
            <a:extLst>
              <a:ext uri="{FF2B5EF4-FFF2-40B4-BE49-F238E27FC236}">
                <a16:creationId xmlns:a16="http://schemas.microsoft.com/office/drawing/2014/main" id="{36555408-F21B-D1BE-BDC5-DFCE9CCE40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03072" y="5432612"/>
            <a:ext cx="175017" cy="277110"/>
          </a:xfrm>
          <a:custGeom>
            <a:avLst/>
            <a:gdLst>
              <a:gd name="T0" fmla="*/ 225 w 449"/>
              <a:gd name="T1" fmla="*/ 0 h 710"/>
              <a:gd name="T2" fmla="*/ 0 w 449"/>
              <a:gd name="T3" fmla="*/ 225 h 710"/>
              <a:gd name="T4" fmla="*/ 68 w 449"/>
              <a:gd name="T5" fmla="*/ 395 h 710"/>
              <a:gd name="T6" fmla="*/ 108 w 449"/>
              <a:gd name="T7" fmla="*/ 545 h 710"/>
              <a:gd name="T8" fmla="*/ 108 w 449"/>
              <a:gd name="T9" fmla="*/ 621 h 710"/>
              <a:gd name="T10" fmla="*/ 142 w 449"/>
              <a:gd name="T11" fmla="*/ 655 h 710"/>
              <a:gd name="T12" fmla="*/ 159 w 449"/>
              <a:gd name="T13" fmla="*/ 655 h 710"/>
              <a:gd name="T14" fmla="*/ 225 w 449"/>
              <a:gd name="T15" fmla="*/ 710 h 710"/>
              <a:gd name="T16" fmla="*/ 290 w 449"/>
              <a:gd name="T17" fmla="*/ 655 h 710"/>
              <a:gd name="T18" fmla="*/ 307 w 449"/>
              <a:gd name="T19" fmla="*/ 655 h 710"/>
              <a:gd name="T20" fmla="*/ 341 w 449"/>
              <a:gd name="T21" fmla="*/ 621 h 710"/>
              <a:gd name="T22" fmla="*/ 341 w 449"/>
              <a:gd name="T23" fmla="*/ 545 h 710"/>
              <a:gd name="T24" fmla="*/ 381 w 449"/>
              <a:gd name="T25" fmla="*/ 395 h 710"/>
              <a:gd name="T26" fmla="*/ 449 w 449"/>
              <a:gd name="T27" fmla="*/ 225 h 710"/>
              <a:gd name="T28" fmla="*/ 225 w 449"/>
              <a:gd name="T29" fmla="*/ 0 h 710"/>
              <a:gd name="T30" fmla="*/ 225 w 449"/>
              <a:gd name="T31" fmla="*/ 696 h 710"/>
              <a:gd name="T32" fmla="*/ 173 w 449"/>
              <a:gd name="T33" fmla="*/ 655 h 710"/>
              <a:gd name="T34" fmla="*/ 276 w 449"/>
              <a:gd name="T35" fmla="*/ 655 h 710"/>
              <a:gd name="T36" fmla="*/ 225 w 449"/>
              <a:gd name="T37" fmla="*/ 696 h 710"/>
              <a:gd name="T38" fmla="*/ 307 w 449"/>
              <a:gd name="T39" fmla="*/ 641 h 710"/>
              <a:gd name="T40" fmla="*/ 142 w 449"/>
              <a:gd name="T41" fmla="*/ 641 h 710"/>
              <a:gd name="T42" fmla="*/ 122 w 449"/>
              <a:gd name="T43" fmla="*/ 621 h 710"/>
              <a:gd name="T44" fmla="*/ 122 w 449"/>
              <a:gd name="T45" fmla="*/ 552 h 710"/>
              <a:gd name="T46" fmla="*/ 327 w 449"/>
              <a:gd name="T47" fmla="*/ 552 h 710"/>
              <a:gd name="T48" fmla="*/ 327 w 449"/>
              <a:gd name="T49" fmla="*/ 621 h 710"/>
              <a:gd name="T50" fmla="*/ 307 w 449"/>
              <a:gd name="T51" fmla="*/ 641 h 710"/>
              <a:gd name="T52" fmla="*/ 371 w 449"/>
              <a:gd name="T53" fmla="*/ 385 h 710"/>
              <a:gd name="T54" fmla="*/ 327 w 449"/>
              <a:gd name="T55" fmla="*/ 538 h 710"/>
              <a:gd name="T56" fmla="*/ 232 w 449"/>
              <a:gd name="T57" fmla="*/ 538 h 710"/>
              <a:gd name="T58" fmla="*/ 232 w 449"/>
              <a:gd name="T59" fmla="*/ 306 h 710"/>
              <a:gd name="T60" fmla="*/ 295 w 449"/>
              <a:gd name="T61" fmla="*/ 262 h 710"/>
              <a:gd name="T62" fmla="*/ 314 w 449"/>
              <a:gd name="T63" fmla="*/ 219 h 710"/>
              <a:gd name="T64" fmla="*/ 309 w 449"/>
              <a:gd name="T65" fmla="*/ 210 h 710"/>
              <a:gd name="T66" fmla="*/ 300 w 449"/>
              <a:gd name="T67" fmla="*/ 215 h 710"/>
              <a:gd name="T68" fmla="*/ 225 w 449"/>
              <a:gd name="T69" fmla="*/ 292 h 710"/>
              <a:gd name="T70" fmla="*/ 149 w 449"/>
              <a:gd name="T71" fmla="*/ 215 h 710"/>
              <a:gd name="T72" fmla="*/ 141 w 449"/>
              <a:gd name="T73" fmla="*/ 210 h 710"/>
              <a:gd name="T74" fmla="*/ 135 w 449"/>
              <a:gd name="T75" fmla="*/ 219 h 710"/>
              <a:gd name="T76" fmla="*/ 154 w 449"/>
              <a:gd name="T77" fmla="*/ 262 h 710"/>
              <a:gd name="T78" fmla="*/ 218 w 449"/>
              <a:gd name="T79" fmla="*/ 306 h 710"/>
              <a:gd name="T80" fmla="*/ 218 w 449"/>
              <a:gd name="T81" fmla="*/ 538 h 710"/>
              <a:gd name="T82" fmla="*/ 122 w 449"/>
              <a:gd name="T83" fmla="*/ 538 h 710"/>
              <a:gd name="T84" fmla="*/ 78 w 449"/>
              <a:gd name="T85" fmla="*/ 385 h 710"/>
              <a:gd name="T86" fmla="*/ 14 w 449"/>
              <a:gd name="T87" fmla="*/ 225 h 710"/>
              <a:gd name="T88" fmla="*/ 225 w 449"/>
              <a:gd name="T89" fmla="*/ 14 h 710"/>
              <a:gd name="T90" fmla="*/ 435 w 449"/>
              <a:gd name="T91" fmla="*/ 225 h 710"/>
              <a:gd name="T92" fmla="*/ 371 w 449"/>
              <a:gd name="T93" fmla="*/ 385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49" h="710">
                <a:moveTo>
                  <a:pt x="225" y="0"/>
                </a:moveTo>
                <a:cubicBezTo>
                  <a:pt x="101" y="0"/>
                  <a:pt x="0" y="101"/>
                  <a:pt x="0" y="225"/>
                </a:cubicBezTo>
                <a:cubicBezTo>
                  <a:pt x="0" y="287"/>
                  <a:pt x="25" y="348"/>
                  <a:pt x="68" y="395"/>
                </a:cubicBezTo>
                <a:cubicBezTo>
                  <a:pt x="80" y="407"/>
                  <a:pt x="108" y="447"/>
                  <a:pt x="108" y="545"/>
                </a:cubicBezTo>
                <a:cubicBezTo>
                  <a:pt x="108" y="621"/>
                  <a:pt x="108" y="621"/>
                  <a:pt x="108" y="621"/>
                </a:cubicBezTo>
                <a:cubicBezTo>
                  <a:pt x="108" y="639"/>
                  <a:pt x="123" y="655"/>
                  <a:pt x="142" y="655"/>
                </a:cubicBezTo>
                <a:cubicBezTo>
                  <a:pt x="159" y="655"/>
                  <a:pt x="159" y="655"/>
                  <a:pt x="159" y="655"/>
                </a:cubicBezTo>
                <a:cubicBezTo>
                  <a:pt x="162" y="686"/>
                  <a:pt x="190" y="710"/>
                  <a:pt x="225" y="710"/>
                </a:cubicBezTo>
                <a:cubicBezTo>
                  <a:pt x="259" y="710"/>
                  <a:pt x="287" y="686"/>
                  <a:pt x="290" y="655"/>
                </a:cubicBezTo>
                <a:cubicBezTo>
                  <a:pt x="307" y="655"/>
                  <a:pt x="307" y="655"/>
                  <a:pt x="307" y="655"/>
                </a:cubicBezTo>
                <a:cubicBezTo>
                  <a:pt x="326" y="655"/>
                  <a:pt x="341" y="639"/>
                  <a:pt x="341" y="621"/>
                </a:cubicBezTo>
                <a:cubicBezTo>
                  <a:pt x="341" y="545"/>
                  <a:pt x="341" y="545"/>
                  <a:pt x="341" y="545"/>
                </a:cubicBezTo>
                <a:cubicBezTo>
                  <a:pt x="341" y="447"/>
                  <a:pt x="369" y="407"/>
                  <a:pt x="381" y="395"/>
                </a:cubicBezTo>
                <a:cubicBezTo>
                  <a:pt x="424" y="348"/>
                  <a:pt x="449" y="287"/>
                  <a:pt x="449" y="225"/>
                </a:cubicBezTo>
                <a:cubicBezTo>
                  <a:pt x="449" y="101"/>
                  <a:pt x="349" y="0"/>
                  <a:pt x="225" y="0"/>
                </a:cubicBezTo>
                <a:close/>
                <a:moveTo>
                  <a:pt x="225" y="696"/>
                </a:moveTo>
                <a:cubicBezTo>
                  <a:pt x="198" y="696"/>
                  <a:pt x="176" y="678"/>
                  <a:pt x="173" y="655"/>
                </a:cubicBezTo>
                <a:cubicBezTo>
                  <a:pt x="276" y="655"/>
                  <a:pt x="276" y="655"/>
                  <a:pt x="276" y="655"/>
                </a:cubicBezTo>
                <a:cubicBezTo>
                  <a:pt x="273" y="678"/>
                  <a:pt x="251" y="696"/>
                  <a:pt x="225" y="696"/>
                </a:cubicBezTo>
                <a:close/>
                <a:moveTo>
                  <a:pt x="307" y="641"/>
                </a:moveTo>
                <a:cubicBezTo>
                  <a:pt x="142" y="641"/>
                  <a:pt x="142" y="641"/>
                  <a:pt x="142" y="641"/>
                </a:cubicBezTo>
                <a:cubicBezTo>
                  <a:pt x="131" y="641"/>
                  <a:pt x="122" y="632"/>
                  <a:pt x="122" y="621"/>
                </a:cubicBezTo>
                <a:cubicBezTo>
                  <a:pt x="122" y="552"/>
                  <a:pt x="122" y="552"/>
                  <a:pt x="122" y="552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621"/>
                  <a:pt x="327" y="621"/>
                  <a:pt x="327" y="621"/>
                </a:cubicBezTo>
                <a:cubicBezTo>
                  <a:pt x="327" y="632"/>
                  <a:pt x="318" y="641"/>
                  <a:pt x="307" y="641"/>
                </a:cubicBezTo>
                <a:close/>
                <a:moveTo>
                  <a:pt x="371" y="385"/>
                </a:moveTo>
                <a:cubicBezTo>
                  <a:pt x="355" y="402"/>
                  <a:pt x="329" y="444"/>
                  <a:pt x="327" y="538"/>
                </a:cubicBezTo>
                <a:cubicBezTo>
                  <a:pt x="232" y="538"/>
                  <a:pt x="232" y="538"/>
                  <a:pt x="232" y="538"/>
                </a:cubicBezTo>
                <a:cubicBezTo>
                  <a:pt x="232" y="306"/>
                  <a:pt x="232" y="306"/>
                  <a:pt x="232" y="306"/>
                </a:cubicBezTo>
                <a:cubicBezTo>
                  <a:pt x="257" y="304"/>
                  <a:pt x="279" y="289"/>
                  <a:pt x="295" y="262"/>
                </a:cubicBezTo>
                <a:cubicBezTo>
                  <a:pt x="309" y="241"/>
                  <a:pt x="314" y="219"/>
                  <a:pt x="314" y="219"/>
                </a:cubicBezTo>
                <a:cubicBezTo>
                  <a:pt x="315" y="215"/>
                  <a:pt x="312" y="211"/>
                  <a:pt x="309" y="210"/>
                </a:cubicBezTo>
                <a:cubicBezTo>
                  <a:pt x="305" y="209"/>
                  <a:pt x="301" y="212"/>
                  <a:pt x="300" y="215"/>
                </a:cubicBezTo>
                <a:cubicBezTo>
                  <a:pt x="300" y="216"/>
                  <a:pt x="281" y="292"/>
                  <a:pt x="225" y="292"/>
                </a:cubicBezTo>
                <a:cubicBezTo>
                  <a:pt x="168" y="292"/>
                  <a:pt x="149" y="216"/>
                  <a:pt x="149" y="215"/>
                </a:cubicBezTo>
                <a:cubicBezTo>
                  <a:pt x="148" y="212"/>
                  <a:pt x="144" y="209"/>
                  <a:pt x="141" y="210"/>
                </a:cubicBezTo>
                <a:cubicBezTo>
                  <a:pt x="137" y="211"/>
                  <a:pt x="134" y="215"/>
                  <a:pt x="135" y="219"/>
                </a:cubicBezTo>
                <a:cubicBezTo>
                  <a:pt x="136" y="219"/>
                  <a:pt x="141" y="241"/>
                  <a:pt x="154" y="262"/>
                </a:cubicBezTo>
                <a:cubicBezTo>
                  <a:pt x="170" y="289"/>
                  <a:pt x="192" y="304"/>
                  <a:pt x="218" y="306"/>
                </a:cubicBezTo>
                <a:cubicBezTo>
                  <a:pt x="218" y="538"/>
                  <a:pt x="218" y="538"/>
                  <a:pt x="218" y="538"/>
                </a:cubicBezTo>
                <a:cubicBezTo>
                  <a:pt x="122" y="538"/>
                  <a:pt x="122" y="538"/>
                  <a:pt x="122" y="538"/>
                </a:cubicBezTo>
                <a:cubicBezTo>
                  <a:pt x="121" y="444"/>
                  <a:pt x="94" y="402"/>
                  <a:pt x="78" y="385"/>
                </a:cubicBezTo>
                <a:cubicBezTo>
                  <a:pt x="37" y="341"/>
                  <a:pt x="14" y="283"/>
                  <a:pt x="14" y="225"/>
                </a:cubicBezTo>
                <a:cubicBezTo>
                  <a:pt x="14" y="109"/>
                  <a:pt x="108" y="14"/>
                  <a:pt x="225" y="14"/>
                </a:cubicBezTo>
                <a:cubicBezTo>
                  <a:pt x="341" y="14"/>
                  <a:pt x="435" y="109"/>
                  <a:pt x="435" y="225"/>
                </a:cubicBezTo>
                <a:cubicBezTo>
                  <a:pt x="435" y="283"/>
                  <a:pt x="412" y="341"/>
                  <a:pt x="371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E8A76A-D258-929C-F2FD-88ADB4F82991}"/>
              </a:ext>
            </a:extLst>
          </p:cNvPr>
          <p:cNvSpPr txBox="1"/>
          <p:nvPr userDrawn="1"/>
        </p:nvSpPr>
        <p:spPr>
          <a:xfrm>
            <a:off x="3099542" y="1977789"/>
            <a:ext cx="1576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1219122">
              <a:defRPr/>
            </a:pPr>
            <a:r>
              <a:rPr lang="pt-PT" sz="1200" b="1" kern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Situação Atual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DFF86F-B307-55F4-CE78-BEEBC418EBBD}"/>
              </a:ext>
            </a:extLst>
          </p:cNvPr>
          <p:cNvSpPr txBox="1"/>
          <p:nvPr userDrawn="1"/>
        </p:nvSpPr>
        <p:spPr>
          <a:xfrm>
            <a:off x="3090856" y="5421880"/>
            <a:ext cx="30513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1219122">
              <a:defRPr/>
            </a:pPr>
            <a:r>
              <a:rPr lang="pt-PT" sz="1200" b="1" kern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Situação Futura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FB2590-AA9D-4DE8-C56C-870B1ED16DAE}"/>
              </a:ext>
            </a:extLst>
          </p:cNvPr>
          <p:cNvCxnSpPr/>
          <p:nvPr userDrawn="1"/>
        </p:nvCxnSpPr>
        <p:spPr>
          <a:xfrm flipV="1">
            <a:off x="6603090" y="3158593"/>
            <a:ext cx="4739268" cy="6194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B643A7-5CC1-431D-0750-5F16585E3758}"/>
              </a:ext>
            </a:extLst>
          </p:cNvPr>
          <p:cNvCxnSpPr>
            <a:cxnSpLocks/>
          </p:cNvCxnSpPr>
          <p:nvPr userDrawn="1"/>
        </p:nvCxnSpPr>
        <p:spPr>
          <a:xfrm flipV="1">
            <a:off x="6603090" y="4291195"/>
            <a:ext cx="4739268" cy="6194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 Same Side Corner Rectangle 50">
            <a:extLst>
              <a:ext uri="{FF2B5EF4-FFF2-40B4-BE49-F238E27FC236}">
                <a16:creationId xmlns:a16="http://schemas.microsoft.com/office/drawing/2014/main" id="{913B0E22-7295-4C9D-7B7B-1BD249ABAD65}"/>
              </a:ext>
            </a:extLst>
          </p:cNvPr>
          <p:cNvSpPr/>
          <p:nvPr userDrawn="1"/>
        </p:nvSpPr>
        <p:spPr>
          <a:xfrm rot="16200000">
            <a:off x="2378409" y="5594940"/>
            <a:ext cx="562592" cy="758065"/>
          </a:xfrm>
          <a:custGeom>
            <a:avLst/>
            <a:gdLst>
              <a:gd name="connsiteX0" fmla="*/ 0 w 562592"/>
              <a:gd name="connsiteY0" fmla="*/ 0 h 1302190"/>
              <a:gd name="connsiteX1" fmla="*/ 562592 w 562592"/>
              <a:gd name="connsiteY1" fmla="*/ 0 h 1302190"/>
              <a:gd name="connsiteX2" fmla="*/ 562592 w 562592"/>
              <a:gd name="connsiteY2" fmla="*/ 0 h 1302190"/>
              <a:gd name="connsiteX3" fmla="*/ 562592 w 562592"/>
              <a:gd name="connsiteY3" fmla="*/ 1302190 h 1302190"/>
              <a:gd name="connsiteX4" fmla="*/ 562592 w 562592"/>
              <a:gd name="connsiteY4" fmla="*/ 1302190 h 1302190"/>
              <a:gd name="connsiteX5" fmla="*/ 0 w 562592"/>
              <a:gd name="connsiteY5" fmla="*/ 1302190 h 1302190"/>
              <a:gd name="connsiteX6" fmla="*/ 0 w 562592"/>
              <a:gd name="connsiteY6" fmla="*/ 1302190 h 1302190"/>
              <a:gd name="connsiteX7" fmla="*/ 0 w 562592"/>
              <a:gd name="connsiteY7" fmla="*/ 0 h 1302190"/>
              <a:gd name="connsiteX8" fmla="*/ 0 w 562592"/>
              <a:gd name="connsiteY8" fmla="*/ 0 h 1302190"/>
              <a:gd name="connsiteX0" fmla="*/ 0 w 562592"/>
              <a:gd name="connsiteY0" fmla="*/ 14400 h 1316590"/>
              <a:gd name="connsiteX1" fmla="*/ 562592 w 562592"/>
              <a:gd name="connsiteY1" fmla="*/ 14400 h 1316590"/>
              <a:gd name="connsiteX2" fmla="*/ 310592 w 562592"/>
              <a:gd name="connsiteY2" fmla="*/ 0 h 1316590"/>
              <a:gd name="connsiteX3" fmla="*/ 562592 w 562592"/>
              <a:gd name="connsiteY3" fmla="*/ 1316590 h 1316590"/>
              <a:gd name="connsiteX4" fmla="*/ 562592 w 562592"/>
              <a:gd name="connsiteY4" fmla="*/ 1316590 h 1316590"/>
              <a:gd name="connsiteX5" fmla="*/ 0 w 562592"/>
              <a:gd name="connsiteY5" fmla="*/ 1316590 h 1316590"/>
              <a:gd name="connsiteX6" fmla="*/ 0 w 562592"/>
              <a:gd name="connsiteY6" fmla="*/ 1316590 h 1316590"/>
              <a:gd name="connsiteX7" fmla="*/ 0 w 562592"/>
              <a:gd name="connsiteY7" fmla="*/ 14400 h 1316590"/>
              <a:gd name="connsiteX8" fmla="*/ 0 w 562592"/>
              <a:gd name="connsiteY8" fmla="*/ 14400 h 1316590"/>
              <a:gd name="connsiteX0" fmla="*/ 0 w 562592"/>
              <a:gd name="connsiteY0" fmla="*/ 14400 h 1316590"/>
              <a:gd name="connsiteX1" fmla="*/ 310592 w 562592"/>
              <a:gd name="connsiteY1" fmla="*/ 0 h 1316590"/>
              <a:gd name="connsiteX2" fmla="*/ 562592 w 562592"/>
              <a:gd name="connsiteY2" fmla="*/ 1316590 h 1316590"/>
              <a:gd name="connsiteX3" fmla="*/ 562592 w 562592"/>
              <a:gd name="connsiteY3" fmla="*/ 1316590 h 1316590"/>
              <a:gd name="connsiteX4" fmla="*/ 0 w 562592"/>
              <a:gd name="connsiteY4" fmla="*/ 1316590 h 1316590"/>
              <a:gd name="connsiteX5" fmla="*/ 0 w 562592"/>
              <a:gd name="connsiteY5" fmla="*/ 1316590 h 1316590"/>
              <a:gd name="connsiteX6" fmla="*/ 0 w 562592"/>
              <a:gd name="connsiteY6" fmla="*/ 14400 h 1316590"/>
              <a:gd name="connsiteX7" fmla="*/ 0 w 562592"/>
              <a:gd name="connsiteY7" fmla="*/ 14400 h 131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92" h="1316590">
                <a:moveTo>
                  <a:pt x="0" y="14400"/>
                </a:moveTo>
                <a:lnTo>
                  <a:pt x="310592" y="0"/>
                </a:lnTo>
                <a:lnTo>
                  <a:pt x="562592" y="1316590"/>
                </a:lnTo>
                <a:lnTo>
                  <a:pt x="562592" y="1316590"/>
                </a:lnTo>
                <a:lnTo>
                  <a:pt x="0" y="1316590"/>
                </a:lnTo>
                <a:lnTo>
                  <a:pt x="0" y="1316590"/>
                </a:lnTo>
                <a:lnTo>
                  <a:pt x="0" y="14400"/>
                </a:lnTo>
                <a:lnTo>
                  <a:pt x="0" y="14400"/>
                </a:lnTo>
                <a:close/>
              </a:path>
            </a:pathLst>
          </a:custGeom>
          <a:solidFill>
            <a:srgbClr val="9DB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28" name="Round Same Side Corner Rectangle 50">
            <a:extLst>
              <a:ext uri="{FF2B5EF4-FFF2-40B4-BE49-F238E27FC236}">
                <a16:creationId xmlns:a16="http://schemas.microsoft.com/office/drawing/2014/main" id="{761E451A-5FDC-8331-43FC-403D88D9C44F}"/>
              </a:ext>
            </a:extLst>
          </p:cNvPr>
          <p:cNvSpPr/>
          <p:nvPr userDrawn="1"/>
        </p:nvSpPr>
        <p:spPr>
          <a:xfrm rot="16200000">
            <a:off x="1939134" y="5860318"/>
            <a:ext cx="326100" cy="45778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A3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29" name="Freeform 59">
            <a:extLst>
              <a:ext uri="{FF2B5EF4-FFF2-40B4-BE49-F238E27FC236}">
                <a16:creationId xmlns:a16="http://schemas.microsoft.com/office/drawing/2014/main" id="{A5C749A6-7968-BBFE-BE24-F84FF442F64C}"/>
              </a:ext>
            </a:extLst>
          </p:cNvPr>
          <p:cNvSpPr>
            <a:spLocks/>
          </p:cNvSpPr>
          <p:nvPr userDrawn="1"/>
        </p:nvSpPr>
        <p:spPr bwMode="auto">
          <a:xfrm>
            <a:off x="1563270" y="4846470"/>
            <a:ext cx="337866" cy="1538292"/>
          </a:xfrm>
          <a:custGeom>
            <a:avLst/>
            <a:gdLst>
              <a:gd name="T0" fmla="*/ 135 w 135"/>
              <a:gd name="T1" fmla="*/ 425 h 490"/>
              <a:gd name="T2" fmla="*/ 68 w 135"/>
              <a:gd name="T3" fmla="*/ 490 h 490"/>
              <a:gd name="T4" fmla="*/ 0 w 135"/>
              <a:gd name="T5" fmla="*/ 425 h 490"/>
              <a:gd name="T6" fmla="*/ 21 w 135"/>
              <a:gd name="T7" fmla="*/ 0 h 490"/>
              <a:gd name="T8" fmla="*/ 115 w 135"/>
              <a:gd name="T9" fmla="*/ 0 h 490"/>
              <a:gd name="T10" fmla="*/ 135 w 135"/>
              <a:gd name="T11" fmla="*/ 425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" h="490">
                <a:moveTo>
                  <a:pt x="135" y="425"/>
                </a:moveTo>
                <a:cubicBezTo>
                  <a:pt x="135" y="461"/>
                  <a:pt x="105" y="490"/>
                  <a:pt x="68" y="490"/>
                </a:cubicBezTo>
                <a:cubicBezTo>
                  <a:pt x="30" y="490"/>
                  <a:pt x="0" y="461"/>
                  <a:pt x="0" y="425"/>
                </a:cubicBezTo>
                <a:cubicBezTo>
                  <a:pt x="21" y="0"/>
                  <a:pt x="21" y="0"/>
                  <a:pt x="21" y="0"/>
                </a:cubicBezTo>
                <a:cubicBezTo>
                  <a:pt x="115" y="0"/>
                  <a:pt x="115" y="0"/>
                  <a:pt x="115" y="0"/>
                </a:cubicBezTo>
                <a:lnTo>
                  <a:pt x="135" y="425"/>
                </a:lnTo>
                <a:close/>
              </a:path>
            </a:pathLst>
          </a:custGeom>
          <a:solidFill>
            <a:srgbClr val="000000"/>
          </a:solidFill>
          <a:ln w="4763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30" name="Freeform 73">
            <a:extLst>
              <a:ext uri="{FF2B5EF4-FFF2-40B4-BE49-F238E27FC236}">
                <a16:creationId xmlns:a16="http://schemas.microsoft.com/office/drawing/2014/main" id="{700EE6E2-7341-DF4E-1922-975C62A2F347}"/>
              </a:ext>
            </a:extLst>
          </p:cNvPr>
          <p:cNvSpPr>
            <a:spLocks/>
          </p:cNvSpPr>
          <p:nvPr userDrawn="1"/>
        </p:nvSpPr>
        <p:spPr bwMode="auto">
          <a:xfrm>
            <a:off x="1505361" y="5448154"/>
            <a:ext cx="445744" cy="770699"/>
          </a:xfrm>
          <a:custGeom>
            <a:avLst/>
            <a:gdLst>
              <a:gd name="T0" fmla="*/ 0 w 188"/>
              <a:gd name="T1" fmla="*/ 234 h 234"/>
              <a:gd name="T2" fmla="*/ 0 w 188"/>
              <a:gd name="T3" fmla="*/ 95 h 234"/>
              <a:gd name="T4" fmla="*/ 64 w 188"/>
              <a:gd name="T5" fmla="*/ 64 h 234"/>
              <a:gd name="T6" fmla="*/ 154 w 188"/>
              <a:gd name="T7" fmla="*/ 29 h 234"/>
              <a:gd name="T8" fmla="*/ 188 w 188"/>
              <a:gd name="T9" fmla="*/ 0 h 234"/>
              <a:gd name="T10" fmla="*/ 188 w 188"/>
              <a:gd name="T11" fmla="*/ 140 h 234"/>
              <a:gd name="T12" fmla="*/ 140 w 188"/>
              <a:gd name="T13" fmla="*/ 167 h 234"/>
              <a:gd name="T14" fmla="*/ 36 w 188"/>
              <a:gd name="T15" fmla="*/ 210 h 234"/>
              <a:gd name="T16" fmla="*/ 0 w 188"/>
              <a:gd name="T17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8" h="234">
                <a:moveTo>
                  <a:pt x="0" y="234"/>
                </a:move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15" y="83"/>
                  <a:pt x="64" y="64"/>
                </a:cubicBezTo>
                <a:cubicBezTo>
                  <a:pt x="113" y="45"/>
                  <a:pt x="154" y="29"/>
                  <a:pt x="154" y="29"/>
                </a:cubicBezTo>
                <a:cubicBezTo>
                  <a:pt x="154" y="29"/>
                  <a:pt x="188" y="16"/>
                  <a:pt x="188" y="0"/>
                </a:cubicBezTo>
                <a:cubicBezTo>
                  <a:pt x="188" y="140"/>
                  <a:pt x="188" y="140"/>
                  <a:pt x="188" y="140"/>
                </a:cubicBezTo>
                <a:cubicBezTo>
                  <a:pt x="188" y="140"/>
                  <a:pt x="179" y="152"/>
                  <a:pt x="140" y="167"/>
                </a:cubicBezTo>
                <a:cubicBezTo>
                  <a:pt x="102" y="182"/>
                  <a:pt x="36" y="210"/>
                  <a:pt x="36" y="210"/>
                </a:cubicBezTo>
                <a:cubicBezTo>
                  <a:pt x="36" y="210"/>
                  <a:pt x="0" y="221"/>
                  <a:pt x="0" y="234"/>
                </a:cubicBezTo>
                <a:close/>
              </a:path>
            </a:pathLst>
          </a:custGeom>
          <a:solidFill>
            <a:srgbClr val="A3C7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31" name="Freeform 60">
            <a:extLst>
              <a:ext uri="{FF2B5EF4-FFF2-40B4-BE49-F238E27FC236}">
                <a16:creationId xmlns:a16="http://schemas.microsoft.com/office/drawing/2014/main" id="{28863636-F5CE-385E-6F31-AF86CAA689B2}"/>
              </a:ext>
            </a:extLst>
          </p:cNvPr>
          <p:cNvSpPr>
            <a:spLocks/>
          </p:cNvSpPr>
          <p:nvPr userDrawn="1"/>
        </p:nvSpPr>
        <p:spPr bwMode="auto">
          <a:xfrm>
            <a:off x="2411692" y="2254251"/>
            <a:ext cx="686209" cy="1025526"/>
          </a:xfrm>
          <a:custGeom>
            <a:avLst/>
            <a:gdLst>
              <a:gd name="T0" fmla="*/ 0 w 168"/>
              <a:gd name="T1" fmla="*/ 187 h 187"/>
              <a:gd name="T2" fmla="*/ 0 w 168"/>
              <a:gd name="T3" fmla="*/ 102 h 187"/>
              <a:gd name="T4" fmla="*/ 168 w 168"/>
              <a:gd name="T5" fmla="*/ 0 h 187"/>
              <a:gd name="T6" fmla="*/ 168 w 168"/>
              <a:gd name="T7" fmla="*/ 185 h 187"/>
              <a:gd name="T8" fmla="*/ 0 w 168"/>
              <a:gd name="T9" fmla="*/ 187 h 187"/>
              <a:gd name="connsiteX0" fmla="*/ 0 w 12106"/>
              <a:gd name="connsiteY0" fmla="*/ 17815 h 17815"/>
              <a:gd name="connsiteX1" fmla="*/ 0 w 12106"/>
              <a:gd name="connsiteY1" fmla="*/ 13270 h 17815"/>
              <a:gd name="connsiteX2" fmla="*/ 12106 w 12106"/>
              <a:gd name="connsiteY2" fmla="*/ 0 h 17815"/>
              <a:gd name="connsiteX3" fmla="*/ 10000 w 12106"/>
              <a:gd name="connsiteY3" fmla="*/ 17708 h 17815"/>
              <a:gd name="connsiteX4" fmla="*/ 0 w 12106"/>
              <a:gd name="connsiteY4" fmla="*/ 17815 h 17815"/>
              <a:gd name="connsiteX0" fmla="*/ 0 w 12106"/>
              <a:gd name="connsiteY0" fmla="*/ 17815 h 17815"/>
              <a:gd name="connsiteX1" fmla="*/ 0 w 12106"/>
              <a:gd name="connsiteY1" fmla="*/ 13270 h 17815"/>
              <a:gd name="connsiteX2" fmla="*/ 12106 w 12106"/>
              <a:gd name="connsiteY2" fmla="*/ 0 h 17815"/>
              <a:gd name="connsiteX3" fmla="*/ 11923 w 12106"/>
              <a:gd name="connsiteY3" fmla="*/ 12857 h 17815"/>
              <a:gd name="connsiteX4" fmla="*/ 0 w 12106"/>
              <a:gd name="connsiteY4" fmla="*/ 17815 h 17815"/>
              <a:gd name="connsiteX0" fmla="*/ 0 w 11923"/>
              <a:gd name="connsiteY0" fmla="*/ 18893 h 18893"/>
              <a:gd name="connsiteX1" fmla="*/ 0 w 11923"/>
              <a:gd name="connsiteY1" fmla="*/ 14348 h 18893"/>
              <a:gd name="connsiteX2" fmla="*/ 11831 w 11923"/>
              <a:gd name="connsiteY2" fmla="*/ 0 h 18893"/>
              <a:gd name="connsiteX3" fmla="*/ 11923 w 11923"/>
              <a:gd name="connsiteY3" fmla="*/ 13935 h 18893"/>
              <a:gd name="connsiteX4" fmla="*/ 0 w 11923"/>
              <a:gd name="connsiteY4" fmla="*/ 18893 h 18893"/>
              <a:gd name="connsiteX0" fmla="*/ 0 w 11948"/>
              <a:gd name="connsiteY0" fmla="*/ 18674 h 18674"/>
              <a:gd name="connsiteX1" fmla="*/ 0 w 11948"/>
              <a:gd name="connsiteY1" fmla="*/ 14129 h 18674"/>
              <a:gd name="connsiteX2" fmla="*/ 11941 w 11948"/>
              <a:gd name="connsiteY2" fmla="*/ 0 h 18674"/>
              <a:gd name="connsiteX3" fmla="*/ 11923 w 11948"/>
              <a:gd name="connsiteY3" fmla="*/ 13716 h 18674"/>
              <a:gd name="connsiteX4" fmla="*/ 0 w 11948"/>
              <a:gd name="connsiteY4" fmla="*/ 18674 h 18674"/>
              <a:gd name="connsiteX0" fmla="*/ 0 w 11946"/>
              <a:gd name="connsiteY0" fmla="*/ 18674 h 18674"/>
              <a:gd name="connsiteX1" fmla="*/ 0 w 11946"/>
              <a:gd name="connsiteY1" fmla="*/ 14129 h 18674"/>
              <a:gd name="connsiteX2" fmla="*/ 11941 w 11946"/>
              <a:gd name="connsiteY2" fmla="*/ 0 h 18674"/>
              <a:gd name="connsiteX3" fmla="*/ 11886 w 11946"/>
              <a:gd name="connsiteY3" fmla="*/ 13278 h 18674"/>
              <a:gd name="connsiteX4" fmla="*/ 0 w 11946"/>
              <a:gd name="connsiteY4" fmla="*/ 18674 h 18674"/>
              <a:gd name="connsiteX0" fmla="*/ 147 w 11946"/>
              <a:gd name="connsiteY0" fmla="*/ 18747 h 18747"/>
              <a:gd name="connsiteX1" fmla="*/ 0 w 11946"/>
              <a:gd name="connsiteY1" fmla="*/ 14129 h 18747"/>
              <a:gd name="connsiteX2" fmla="*/ 11941 w 11946"/>
              <a:gd name="connsiteY2" fmla="*/ 0 h 18747"/>
              <a:gd name="connsiteX3" fmla="*/ 11886 w 11946"/>
              <a:gd name="connsiteY3" fmla="*/ 13278 h 18747"/>
              <a:gd name="connsiteX4" fmla="*/ 147 w 11946"/>
              <a:gd name="connsiteY4" fmla="*/ 18747 h 18747"/>
              <a:gd name="connsiteX0" fmla="*/ 0 w 11799"/>
              <a:gd name="connsiteY0" fmla="*/ 18747 h 18747"/>
              <a:gd name="connsiteX1" fmla="*/ 37 w 11799"/>
              <a:gd name="connsiteY1" fmla="*/ 13983 h 18747"/>
              <a:gd name="connsiteX2" fmla="*/ 11794 w 11799"/>
              <a:gd name="connsiteY2" fmla="*/ 0 h 18747"/>
              <a:gd name="connsiteX3" fmla="*/ 11739 w 11799"/>
              <a:gd name="connsiteY3" fmla="*/ 13278 h 18747"/>
              <a:gd name="connsiteX4" fmla="*/ 0 w 11799"/>
              <a:gd name="connsiteY4" fmla="*/ 18747 h 18747"/>
              <a:gd name="connsiteX0" fmla="*/ 0 w 11803"/>
              <a:gd name="connsiteY0" fmla="*/ 18747 h 18747"/>
              <a:gd name="connsiteX1" fmla="*/ 37 w 11803"/>
              <a:gd name="connsiteY1" fmla="*/ 13983 h 18747"/>
              <a:gd name="connsiteX2" fmla="*/ 11794 w 11803"/>
              <a:gd name="connsiteY2" fmla="*/ 0 h 18747"/>
              <a:gd name="connsiteX3" fmla="*/ 11799 w 11803"/>
              <a:gd name="connsiteY3" fmla="*/ 13218 h 18747"/>
              <a:gd name="connsiteX4" fmla="*/ 0 w 11803"/>
              <a:gd name="connsiteY4" fmla="*/ 18747 h 18747"/>
              <a:gd name="connsiteX0" fmla="*/ 0 w 11799"/>
              <a:gd name="connsiteY0" fmla="*/ 18807 h 18807"/>
              <a:gd name="connsiteX1" fmla="*/ 37 w 11799"/>
              <a:gd name="connsiteY1" fmla="*/ 14043 h 18807"/>
              <a:gd name="connsiteX2" fmla="*/ 11764 w 11799"/>
              <a:gd name="connsiteY2" fmla="*/ 0 h 18807"/>
              <a:gd name="connsiteX3" fmla="*/ 11799 w 11799"/>
              <a:gd name="connsiteY3" fmla="*/ 13278 h 18807"/>
              <a:gd name="connsiteX4" fmla="*/ 0 w 11799"/>
              <a:gd name="connsiteY4" fmla="*/ 18807 h 18807"/>
              <a:gd name="connsiteX0" fmla="*/ 0 w 11799"/>
              <a:gd name="connsiteY0" fmla="*/ 18807 h 18807"/>
              <a:gd name="connsiteX1" fmla="*/ 37 w 11799"/>
              <a:gd name="connsiteY1" fmla="*/ 13863 h 18807"/>
              <a:gd name="connsiteX2" fmla="*/ 11764 w 11799"/>
              <a:gd name="connsiteY2" fmla="*/ 0 h 18807"/>
              <a:gd name="connsiteX3" fmla="*/ 11799 w 11799"/>
              <a:gd name="connsiteY3" fmla="*/ 13278 h 18807"/>
              <a:gd name="connsiteX4" fmla="*/ 0 w 11799"/>
              <a:gd name="connsiteY4" fmla="*/ 18807 h 18807"/>
              <a:gd name="connsiteX0" fmla="*/ 0 w 11829"/>
              <a:gd name="connsiteY0" fmla="*/ 18807 h 18807"/>
              <a:gd name="connsiteX1" fmla="*/ 67 w 11829"/>
              <a:gd name="connsiteY1" fmla="*/ 13863 h 18807"/>
              <a:gd name="connsiteX2" fmla="*/ 11794 w 11829"/>
              <a:gd name="connsiteY2" fmla="*/ 0 h 18807"/>
              <a:gd name="connsiteX3" fmla="*/ 11829 w 11829"/>
              <a:gd name="connsiteY3" fmla="*/ 13278 h 18807"/>
              <a:gd name="connsiteX4" fmla="*/ 0 w 11829"/>
              <a:gd name="connsiteY4" fmla="*/ 18807 h 18807"/>
              <a:gd name="connsiteX0" fmla="*/ 0 w 11859"/>
              <a:gd name="connsiteY0" fmla="*/ 18987 h 18987"/>
              <a:gd name="connsiteX1" fmla="*/ 97 w 11859"/>
              <a:gd name="connsiteY1" fmla="*/ 13863 h 18987"/>
              <a:gd name="connsiteX2" fmla="*/ 11824 w 11859"/>
              <a:gd name="connsiteY2" fmla="*/ 0 h 18987"/>
              <a:gd name="connsiteX3" fmla="*/ 11859 w 11859"/>
              <a:gd name="connsiteY3" fmla="*/ 13278 h 18987"/>
              <a:gd name="connsiteX4" fmla="*/ 0 w 11859"/>
              <a:gd name="connsiteY4" fmla="*/ 18987 h 18987"/>
              <a:gd name="connsiteX0" fmla="*/ 122 w 11763"/>
              <a:gd name="connsiteY0" fmla="*/ 18628 h 18628"/>
              <a:gd name="connsiteX1" fmla="*/ 1 w 11763"/>
              <a:gd name="connsiteY1" fmla="*/ 13863 h 18628"/>
              <a:gd name="connsiteX2" fmla="*/ 11728 w 11763"/>
              <a:gd name="connsiteY2" fmla="*/ 0 h 18628"/>
              <a:gd name="connsiteX3" fmla="*/ 11763 w 11763"/>
              <a:gd name="connsiteY3" fmla="*/ 13278 h 18628"/>
              <a:gd name="connsiteX4" fmla="*/ 122 w 11763"/>
              <a:gd name="connsiteY4" fmla="*/ 18628 h 18628"/>
              <a:gd name="connsiteX0" fmla="*/ 14 w 11764"/>
              <a:gd name="connsiteY0" fmla="*/ 18927 h 18927"/>
              <a:gd name="connsiteX1" fmla="*/ 2 w 11764"/>
              <a:gd name="connsiteY1" fmla="*/ 13863 h 18927"/>
              <a:gd name="connsiteX2" fmla="*/ 11729 w 11764"/>
              <a:gd name="connsiteY2" fmla="*/ 0 h 18927"/>
              <a:gd name="connsiteX3" fmla="*/ 11764 w 11764"/>
              <a:gd name="connsiteY3" fmla="*/ 13278 h 18927"/>
              <a:gd name="connsiteX4" fmla="*/ 14 w 11764"/>
              <a:gd name="connsiteY4" fmla="*/ 18927 h 18927"/>
              <a:gd name="connsiteX0" fmla="*/ 14 w 11764"/>
              <a:gd name="connsiteY0" fmla="*/ 19107 h 19107"/>
              <a:gd name="connsiteX1" fmla="*/ 2 w 11764"/>
              <a:gd name="connsiteY1" fmla="*/ 13863 h 19107"/>
              <a:gd name="connsiteX2" fmla="*/ 11729 w 11764"/>
              <a:gd name="connsiteY2" fmla="*/ 0 h 19107"/>
              <a:gd name="connsiteX3" fmla="*/ 11764 w 11764"/>
              <a:gd name="connsiteY3" fmla="*/ 13278 h 19107"/>
              <a:gd name="connsiteX4" fmla="*/ 14 w 11764"/>
              <a:gd name="connsiteY4" fmla="*/ 19107 h 19107"/>
              <a:gd name="connsiteX0" fmla="*/ 14 w 11736"/>
              <a:gd name="connsiteY0" fmla="*/ 19107 h 19107"/>
              <a:gd name="connsiteX1" fmla="*/ 2 w 11736"/>
              <a:gd name="connsiteY1" fmla="*/ 13863 h 19107"/>
              <a:gd name="connsiteX2" fmla="*/ 11729 w 11736"/>
              <a:gd name="connsiteY2" fmla="*/ 0 h 19107"/>
              <a:gd name="connsiteX3" fmla="*/ 11710 w 11736"/>
              <a:gd name="connsiteY3" fmla="*/ 13278 h 19107"/>
              <a:gd name="connsiteX4" fmla="*/ 14 w 11736"/>
              <a:gd name="connsiteY4" fmla="*/ 19107 h 19107"/>
              <a:gd name="connsiteX0" fmla="*/ 14 w 11736"/>
              <a:gd name="connsiteY0" fmla="*/ 19107 h 19107"/>
              <a:gd name="connsiteX1" fmla="*/ 2 w 11736"/>
              <a:gd name="connsiteY1" fmla="*/ 14040 h 19107"/>
              <a:gd name="connsiteX2" fmla="*/ 11729 w 11736"/>
              <a:gd name="connsiteY2" fmla="*/ 0 h 19107"/>
              <a:gd name="connsiteX3" fmla="*/ 11710 w 11736"/>
              <a:gd name="connsiteY3" fmla="*/ 13278 h 19107"/>
              <a:gd name="connsiteX4" fmla="*/ 14 w 11736"/>
              <a:gd name="connsiteY4" fmla="*/ 19107 h 19107"/>
              <a:gd name="connsiteX0" fmla="*/ 14 w 11764"/>
              <a:gd name="connsiteY0" fmla="*/ 19107 h 19107"/>
              <a:gd name="connsiteX1" fmla="*/ 2 w 11764"/>
              <a:gd name="connsiteY1" fmla="*/ 14040 h 19107"/>
              <a:gd name="connsiteX2" fmla="*/ 11729 w 11764"/>
              <a:gd name="connsiteY2" fmla="*/ 0 h 19107"/>
              <a:gd name="connsiteX3" fmla="*/ 11764 w 11764"/>
              <a:gd name="connsiteY3" fmla="*/ 13219 h 19107"/>
              <a:gd name="connsiteX4" fmla="*/ 14 w 11764"/>
              <a:gd name="connsiteY4" fmla="*/ 19107 h 1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4" h="19107">
                <a:moveTo>
                  <a:pt x="14" y="19107"/>
                </a:moveTo>
                <a:cubicBezTo>
                  <a:pt x="26" y="17519"/>
                  <a:pt x="-10" y="15628"/>
                  <a:pt x="2" y="14040"/>
                </a:cubicBezTo>
                <a:cubicBezTo>
                  <a:pt x="3911" y="9419"/>
                  <a:pt x="7820" y="4621"/>
                  <a:pt x="11729" y="0"/>
                </a:cubicBezTo>
                <a:cubicBezTo>
                  <a:pt x="11760" y="4645"/>
                  <a:pt x="11733" y="8574"/>
                  <a:pt x="11764" y="13219"/>
                </a:cubicBezTo>
                <a:lnTo>
                  <a:pt x="14" y="19107"/>
                </a:lnTo>
                <a:close/>
              </a:path>
            </a:pathLst>
          </a:custGeom>
          <a:solidFill>
            <a:srgbClr val="1B8C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32" name="Freeform 61">
            <a:extLst>
              <a:ext uri="{FF2B5EF4-FFF2-40B4-BE49-F238E27FC236}">
                <a16:creationId xmlns:a16="http://schemas.microsoft.com/office/drawing/2014/main" id="{1BFBEB88-4495-FE48-A457-2C111960786F}"/>
              </a:ext>
            </a:extLst>
          </p:cNvPr>
          <p:cNvSpPr>
            <a:spLocks/>
          </p:cNvSpPr>
          <p:nvPr userDrawn="1"/>
        </p:nvSpPr>
        <p:spPr bwMode="auto">
          <a:xfrm>
            <a:off x="2412267" y="3416259"/>
            <a:ext cx="687264" cy="680655"/>
          </a:xfrm>
          <a:custGeom>
            <a:avLst/>
            <a:gdLst>
              <a:gd name="T0" fmla="*/ 0 w 168"/>
              <a:gd name="T1" fmla="*/ 85 h 189"/>
              <a:gd name="T2" fmla="*/ 0 w 168"/>
              <a:gd name="T3" fmla="*/ 0 h 189"/>
              <a:gd name="T4" fmla="*/ 168 w 168"/>
              <a:gd name="T5" fmla="*/ 4 h 189"/>
              <a:gd name="T6" fmla="*/ 168 w 168"/>
              <a:gd name="T7" fmla="*/ 189 h 189"/>
              <a:gd name="T8" fmla="*/ 0 w 168"/>
              <a:gd name="T9" fmla="*/ 85 h 189"/>
              <a:gd name="connsiteX0" fmla="*/ 0 w 10000"/>
              <a:gd name="connsiteY0" fmla="*/ 4220 h 10000"/>
              <a:gd name="connsiteX1" fmla="*/ 0 w 10000"/>
              <a:gd name="connsiteY1" fmla="*/ 0 h 10000"/>
              <a:gd name="connsiteX2" fmla="*/ 10000 w 10000"/>
              <a:gd name="connsiteY2" fmla="*/ 212 h 10000"/>
              <a:gd name="connsiteX3" fmla="*/ 10000 w 10000"/>
              <a:gd name="connsiteY3" fmla="*/ 10000 h 10000"/>
              <a:gd name="connsiteX4" fmla="*/ 0 w 10000"/>
              <a:gd name="connsiteY4" fmla="*/ 4220 h 10000"/>
              <a:gd name="connsiteX0" fmla="*/ 0 w 10029"/>
              <a:gd name="connsiteY0" fmla="*/ 4054 h 10000"/>
              <a:gd name="connsiteX1" fmla="*/ 29 w 10029"/>
              <a:gd name="connsiteY1" fmla="*/ 0 h 10000"/>
              <a:gd name="connsiteX2" fmla="*/ 10029 w 10029"/>
              <a:gd name="connsiteY2" fmla="*/ 212 h 10000"/>
              <a:gd name="connsiteX3" fmla="*/ 10029 w 10029"/>
              <a:gd name="connsiteY3" fmla="*/ 10000 h 10000"/>
              <a:gd name="connsiteX4" fmla="*/ 0 w 10029"/>
              <a:gd name="connsiteY4" fmla="*/ 4054 h 10000"/>
              <a:gd name="connsiteX0" fmla="*/ 0 w 10075"/>
              <a:gd name="connsiteY0" fmla="*/ 4054 h 10000"/>
              <a:gd name="connsiteX1" fmla="*/ 29 w 10075"/>
              <a:gd name="connsiteY1" fmla="*/ 0 h 10000"/>
              <a:gd name="connsiteX2" fmla="*/ 10075 w 10075"/>
              <a:gd name="connsiteY2" fmla="*/ 164 h 10000"/>
              <a:gd name="connsiteX3" fmla="*/ 10029 w 10075"/>
              <a:gd name="connsiteY3" fmla="*/ 10000 h 10000"/>
              <a:gd name="connsiteX4" fmla="*/ 0 w 10075"/>
              <a:gd name="connsiteY4" fmla="*/ 4054 h 10000"/>
              <a:gd name="connsiteX0" fmla="*/ 0 w 10075"/>
              <a:gd name="connsiteY0" fmla="*/ 4054 h 10048"/>
              <a:gd name="connsiteX1" fmla="*/ 29 w 10075"/>
              <a:gd name="connsiteY1" fmla="*/ 0 h 10048"/>
              <a:gd name="connsiteX2" fmla="*/ 10075 w 10075"/>
              <a:gd name="connsiteY2" fmla="*/ 164 h 10048"/>
              <a:gd name="connsiteX3" fmla="*/ 10029 w 10075"/>
              <a:gd name="connsiteY3" fmla="*/ 10048 h 10048"/>
              <a:gd name="connsiteX4" fmla="*/ 0 w 10075"/>
              <a:gd name="connsiteY4" fmla="*/ 4054 h 10048"/>
              <a:gd name="connsiteX0" fmla="*/ 0 w 10080"/>
              <a:gd name="connsiteY0" fmla="*/ 4054 h 10191"/>
              <a:gd name="connsiteX1" fmla="*/ 29 w 10080"/>
              <a:gd name="connsiteY1" fmla="*/ 0 h 10191"/>
              <a:gd name="connsiteX2" fmla="*/ 10075 w 10080"/>
              <a:gd name="connsiteY2" fmla="*/ 164 h 10191"/>
              <a:gd name="connsiteX3" fmla="*/ 10076 w 10080"/>
              <a:gd name="connsiteY3" fmla="*/ 10191 h 10191"/>
              <a:gd name="connsiteX4" fmla="*/ 0 w 10080"/>
              <a:gd name="connsiteY4" fmla="*/ 4054 h 10191"/>
              <a:gd name="connsiteX0" fmla="*/ 0 w 10169"/>
              <a:gd name="connsiteY0" fmla="*/ 4054 h 10191"/>
              <a:gd name="connsiteX1" fmla="*/ 29 w 10169"/>
              <a:gd name="connsiteY1" fmla="*/ 0 h 10191"/>
              <a:gd name="connsiteX2" fmla="*/ 10169 w 10169"/>
              <a:gd name="connsiteY2" fmla="*/ 164 h 10191"/>
              <a:gd name="connsiteX3" fmla="*/ 10076 w 10169"/>
              <a:gd name="connsiteY3" fmla="*/ 10191 h 10191"/>
              <a:gd name="connsiteX4" fmla="*/ 0 w 10169"/>
              <a:gd name="connsiteY4" fmla="*/ 4054 h 10191"/>
              <a:gd name="connsiteX0" fmla="*/ 0 w 10169"/>
              <a:gd name="connsiteY0" fmla="*/ 4054 h 10143"/>
              <a:gd name="connsiteX1" fmla="*/ 29 w 10169"/>
              <a:gd name="connsiteY1" fmla="*/ 0 h 10143"/>
              <a:gd name="connsiteX2" fmla="*/ 10169 w 10169"/>
              <a:gd name="connsiteY2" fmla="*/ 164 h 10143"/>
              <a:gd name="connsiteX3" fmla="*/ 10076 w 10169"/>
              <a:gd name="connsiteY3" fmla="*/ 10143 h 10143"/>
              <a:gd name="connsiteX4" fmla="*/ 0 w 10169"/>
              <a:gd name="connsiteY4" fmla="*/ 4054 h 10143"/>
              <a:gd name="connsiteX0" fmla="*/ 0 w 10169"/>
              <a:gd name="connsiteY0" fmla="*/ 4054 h 10143"/>
              <a:gd name="connsiteX1" fmla="*/ 76 w 10169"/>
              <a:gd name="connsiteY1" fmla="*/ 0 h 10143"/>
              <a:gd name="connsiteX2" fmla="*/ 10169 w 10169"/>
              <a:gd name="connsiteY2" fmla="*/ 164 h 10143"/>
              <a:gd name="connsiteX3" fmla="*/ 10076 w 10169"/>
              <a:gd name="connsiteY3" fmla="*/ 10143 h 10143"/>
              <a:gd name="connsiteX4" fmla="*/ 0 w 10169"/>
              <a:gd name="connsiteY4" fmla="*/ 4054 h 10143"/>
              <a:gd name="connsiteX0" fmla="*/ 0 w 10169"/>
              <a:gd name="connsiteY0" fmla="*/ 4529 h 10618"/>
              <a:gd name="connsiteX1" fmla="*/ 311 w 10169"/>
              <a:gd name="connsiteY1" fmla="*/ 0 h 10618"/>
              <a:gd name="connsiteX2" fmla="*/ 10169 w 10169"/>
              <a:gd name="connsiteY2" fmla="*/ 639 h 10618"/>
              <a:gd name="connsiteX3" fmla="*/ 10076 w 10169"/>
              <a:gd name="connsiteY3" fmla="*/ 10618 h 10618"/>
              <a:gd name="connsiteX4" fmla="*/ 0 w 10169"/>
              <a:gd name="connsiteY4" fmla="*/ 4529 h 10618"/>
              <a:gd name="connsiteX0" fmla="*/ 19 w 10188"/>
              <a:gd name="connsiteY0" fmla="*/ 4101 h 10190"/>
              <a:gd name="connsiteX1" fmla="*/ 1 w 10188"/>
              <a:gd name="connsiteY1" fmla="*/ 0 h 10190"/>
              <a:gd name="connsiteX2" fmla="*/ 10188 w 10188"/>
              <a:gd name="connsiteY2" fmla="*/ 211 h 10190"/>
              <a:gd name="connsiteX3" fmla="*/ 10095 w 10188"/>
              <a:gd name="connsiteY3" fmla="*/ 10190 h 10190"/>
              <a:gd name="connsiteX4" fmla="*/ 19 w 10188"/>
              <a:gd name="connsiteY4" fmla="*/ 4101 h 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8" h="10190">
                <a:moveTo>
                  <a:pt x="19" y="4101"/>
                </a:moveTo>
                <a:cubicBezTo>
                  <a:pt x="29" y="2750"/>
                  <a:pt x="-9" y="1351"/>
                  <a:pt x="1" y="0"/>
                </a:cubicBezTo>
                <a:lnTo>
                  <a:pt x="10188" y="211"/>
                </a:lnTo>
                <a:cubicBezTo>
                  <a:pt x="10173" y="3490"/>
                  <a:pt x="10110" y="6911"/>
                  <a:pt x="10095" y="10190"/>
                </a:cubicBezTo>
                <a:lnTo>
                  <a:pt x="19" y="4101"/>
                </a:lnTo>
                <a:close/>
              </a:path>
            </a:pathLst>
          </a:custGeom>
          <a:solidFill>
            <a:srgbClr val="3BA6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610222D-AA9C-E9C4-7527-AE156BAB53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2C43F0DB-4BBE-F7FE-5F5B-E1717C6BAD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cxnSp>
        <p:nvCxnSpPr>
          <p:cNvPr id="65" name="Straight Connector 99">
            <a:extLst>
              <a:ext uri="{FF2B5EF4-FFF2-40B4-BE49-F238E27FC236}">
                <a16:creationId xmlns:a16="http://schemas.microsoft.com/office/drawing/2014/main" id="{25ACB5B0-5DAF-FFAF-B759-0D2C028CBAD2}"/>
              </a:ext>
            </a:extLst>
          </p:cNvPr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8EE7C661-F8DA-BD4A-941D-3DFD02C26D37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454761" y="1338263"/>
            <a:ext cx="11277312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A993AAA-DB63-FFFF-B1EB-7C49E20A9414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3097953" y="2254250"/>
            <a:ext cx="2525766" cy="711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971D96DD-B6F9-7D81-7CD3-400912769359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3112021" y="3450004"/>
            <a:ext cx="2525766" cy="6449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E301F0D2-6BBE-1FB0-8603-6EFFB670A2F5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3097954" y="4575419"/>
            <a:ext cx="2525766" cy="6449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377284DE-D47B-DC70-A10B-2FC0239DAC68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334424" y="2088617"/>
            <a:ext cx="5396400" cy="1044000"/>
          </a:xfrm>
          <a:prstGeom prst="rect">
            <a:avLst/>
          </a:prstGeom>
        </p:spPr>
        <p:txBody>
          <a:bodyPr/>
          <a:lstStyle>
            <a:lvl1pPr marL="98425" indent="-98425">
              <a:buClr>
                <a:srgbClr val="57565A"/>
              </a:buClr>
              <a:buFont typeface="Wingdings" pitchFamily="2" charset="2"/>
              <a:buChar char="§"/>
              <a:tabLst/>
              <a:defRPr sz="1200">
                <a:solidFill>
                  <a:srgbClr val="57565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ECA27745-14B4-BABA-3412-918C2483C12D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6334424" y="3221398"/>
            <a:ext cx="5396400" cy="1044000"/>
          </a:xfrm>
          <a:prstGeom prst="rect">
            <a:avLst/>
          </a:prstGeom>
        </p:spPr>
        <p:txBody>
          <a:bodyPr/>
          <a:lstStyle>
            <a:lvl1pPr marL="98425" indent="-98425">
              <a:buClr>
                <a:srgbClr val="57565A"/>
              </a:buClr>
              <a:buFont typeface="Wingdings" pitchFamily="2" charset="2"/>
              <a:buChar char="§"/>
              <a:tabLst/>
              <a:defRPr sz="1200">
                <a:solidFill>
                  <a:srgbClr val="57565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9A0CA194-F31B-EF58-F508-A9B4345AF6FF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6334252" y="4365070"/>
            <a:ext cx="5397821" cy="1044000"/>
          </a:xfrm>
          <a:prstGeom prst="rect">
            <a:avLst/>
          </a:prstGeom>
        </p:spPr>
        <p:txBody>
          <a:bodyPr/>
          <a:lstStyle>
            <a:lvl1pPr marL="136525" indent="-136525">
              <a:buClr>
                <a:srgbClr val="57565A"/>
              </a:buClr>
              <a:buFont typeface="Wingdings" pitchFamily="2" charset="2"/>
              <a:buChar char="§"/>
              <a:tabLst/>
              <a:defRPr sz="1200">
                <a:solidFill>
                  <a:srgbClr val="57565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F88E905A-EC90-6E65-8F06-21BD9966FB0F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3069819" y="5700836"/>
            <a:ext cx="2625504" cy="5514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68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33"/>
          <p:cNvSpPr>
            <a:spLocks noGrp="1"/>
          </p:cNvSpPr>
          <p:nvPr>
            <p:ph type="body" sz="quarter" idx="72"/>
          </p:nvPr>
        </p:nvSpPr>
        <p:spPr>
          <a:xfrm>
            <a:off x="1023477" y="5565336"/>
            <a:ext cx="4520073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2" name="Straight Connector 99">
            <a:extLst>
              <a:ext uri="{FF2B5EF4-FFF2-40B4-BE49-F238E27FC236}">
                <a16:creationId xmlns:a16="http://schemas.microsoft.com/office/drawing/2014/main" id="{3722D978-D1C2-6652-28AE-30BE2BE0F7FB}"/>
              </a:ext>
            </a:extLst>
          </p:cNvPr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C4DCB87E-EF9B-25B9-321A-2F9BBB5789F9}"/>
              </a:ext>
            </a:extLst>
          </p:cNvPr>
          <p:cNvSpPr/>
          <p:nvPr userDrawn="1"/>
        </p:nvSpPr>
        <p:spPr>
          <a:xfrm>
            <a:off x="6753722" y="5247028"/>
            <a:ext cx="973853" cy="973853"/>
          </a:xfrm>
          <a:prstGeom prst="ellipse">
            <a:avLst/>
          </a:prstGeom>
          <a:solidFill>
            <a:srgbClr val="45C0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Freeform 34">
            <a:extLst>
              <a:ext uri="{FF2B5EF4-FFF2-40B4-BE49-F238E27FC236}">
                <a16:creationId xmlns:a16="http://schemas.microsoft.com/office/drawing/2014/main" id="{002F691A-F392-20B7-5AFA-7FDC2A36D6A9}"/>
              </a:ext>
            </a:extLst>
          </p:cNvPr>
          <p:cNvSpPr>
            <a:spLocks/>
          </p:cNvSpPr>
          <p:nvPr userDrawn="1"/>
        </p:nvSpPr>
        <p:spPr bwMode="auto">
          <a:xfrm>
            <a:off x="8512270" y="2324814"/>
            <a:ext cx="1091373" cy="741337"/>
          </a:xfrm>
          <a:custGeom>
            <a:avLst/>
            <a:gdLst>
              <a:gd name="T0" fmla="*/ 311 w 324"/>
              <a:gd name="T1" fmla="*/ 0 h 220"/>
              <a:gd name="T2" fmla="*/ 299 w 324"/>
              <a:gd name="T3" fmla="*/ 13 h 220"/>
              <a:gd name="T4" fmla="*/ 307 w 324"/>
              <a:gd name="T5" fmla="*/ 24 h 220"/>
              <a:gd name="T6" fmla="*/ 286 w 324"/>
              <a:gd name="T7" fmla="*/ 128 h 220"/>
              <a:gd name="T8" fmla="*/ 219 w 324"/>
              <a:gd name="T9" fmla="*/ 123 h 220"/>
              <a:gd name="T10" fmla="*/ 0 w 324"/>
              <a:gd name="T11" fmla="*/ 181 h 220"/>
              <a:gd name="T12" fmla="*/ 25 w 324"/>
              <a:gd name="T13" fmla="*/ 220 h 220"/>
              <a:gd name="T14" fmla="*/ 215 w 324"/>
              <a:gd name="T15" fmla="*/ 172 h 220"/>
              <a:gd name="T16" fmla="*/ 278 w 324"/>
              <a:gd name="T17" fmla="*/ 177 h 220"/>
              <a:gd name="T18" fmla="*/ 280 w 324"/>
              <a:gd name="T19" fmla="*/ 177 h 220"/>
              <a:gd name="T20" fmla="*/ 311 w 324"/>
              <a:gd name="T21" fmla="*/ 25 h 220"/>
              <a:gd name="T22" fmla="*/ 311 w 324"/>
              <a:gd name="T23" fmla="*/ 25 h 220"/>
              <a:gd name="T24" fmla="*/ 324 w 324"/>
              <a:gd name="T25" fmla="*/ 13 h 220"/>
              <a:gd name="T26" fmla="*/ 311 w 324"/>
              <a:gd name="T27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4" h="220">
                <a:moveTo>
                  <a:pt x="311" y="0"/>
                </a:moveTo>
                <a:cubicBezTo>
                  <a:pt x="304" y="0"/>
                  <a:pt x="299" y="6"/>
                  <a:pt x="299" y="13"/>
                </a:cubicBezTo>
                <a:cubicBezTo>
                  <a:pt x="299" y="18"/>
                  <a:pt x="302" y="22"/>
                  <a:pt x="307" y="24"/>
                </a:cubicBezTo>
                <a:cubicBezTo>
                  <a:pt x="286" y="128"/>
                  <a:pt x="286" y="128"/>
                  <a:pt x="286" y="128"/>
                </a:cubicBezTo>
                <a:cubicBezTo>
                  <a:pt x="264" y="124"/>
                  <a:pt x="242" y="123"/>
                  <a:pt x="219" y="123"/>
                </a:cubicBezTo>
                <a:cubicBezTo>
                  <a:pt x="140" y="123"/>
                  <a:pt x="65" y="144"/>
                  <a:pt x="0" y="181"/>
                </a:cubicBezTo>
                <a:cubicBezTo>
                  <a:pt x="25" y="220"/>
                  <a:pt x="25" y="220"/>
                  <a:pt x="25" y="220"/>
                </a:cubicBezTo>
                <a:cubicBezTo>
                  <a:pt x="81" y="189"/>
                  <a:pt x="146" y="172"/>
                  <a:pt x="215" y="172"/>
                </a:cubicBezTo>
                <a:cubicBezTo>
                  <a:pt x="236" y="172"/>
                  <a:pt x="257" y="174"/>
                  <a:pt x="278" y="177"/>
                </a:cubicBezTo>
                <a:cubicBezTo>
                  <a:pt x="280" y="177"/>
                  <a:pt x="280" y="177"/>
                  <a:pt x="280" y="177"/>
                </a:cubicBezTo>
                <a:cubicBezTo>
                  <a:pt x="311" y="25"/>
                  <a:pt x="311" y="25"/>
                  <a:pt x="311" y="25"/>
                </a:cubicBezTo>
                <a:cubicBezTo>
                  <a:pt x="311" y="25"/>
                  <a:pt x="311" y="25"/>
                  <a:pt x="311" y="25"/>
                </a:cubicBezTo>
                <a:cubicBezTo>
                  <a:pt x="318" y="25"/>
                  <a:pt x="324" y="19"/>
                  <a:pt x="324" y="13"/>
                </a:cubicBezTo>
                <a:cubicBezTo>
                  <a:pt x="324" y="6"/>
                  <a:pt x="318" y="0"/>
                  <a:pt x="311" y="0"/>
                </a:cubicBezTo>
                <a:close/>
              </a:path>
            </a:pathLst>
          </a:custGeom>
          <a:solidFill>
            <a:srgbClr val="0E5D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7565A"/>
              </a:solidFill>
            </a:endParaRPr>
          </a:p>
        </p:txBody>
      </p:sp>
      <p:sp>
        <p:nvSpPr>
          <p:cNvPr id="77" name="Freeform 36">
            <a:extLst>
              <a:ext uri="{FF2B5EF4-FFF2-40B4-BE49-F238E27FC236}">
                <a16:creationId xmlns:a16="http://schemas.microsoft.com/office/drawing/2014/main" id="{7B466835-7011-EC3B-E7CB-5784C6816A58}"/>
              </a:ext>
            </a:extLst>
          </p:cNvPr>
          <p:cNvSpPr>
            <a:spLocks/>
          </p:cNvSpPr>
          <p:nvPr userDrawn="1"/>
        </p:nvSpPr>
        <p:spPr bwMode="auto">
          <a:xfrm>
            <a:off x="7812198" y="2743149"/>
            <a:ext cx="646001" cy="1125523"/>
          </a:xfrm>
          <a:custGeom>
            <a:avLst/>
            <a:gdLst>
              <a:gd name="T0" fmla="*/ 127 w 192"/>
              <a:gd name="T1" fmla="*/ 21 h 334"/>
              <a:gd name="T2" fmla="*/ 131 w 192"/>
              <a:gd name="T3" fmla="*/ 12 h 334"/>
              <a:gd name="T4" fmla="*/ 119 w 192"/>
              <a:gd name="T5" fmla="*/ 0 h 334"/>
              <a:gd name="T6" fmla="*/ 107 w 192"/>
              <a:gd name="T7" fmla="*/ 12 h 334"/>
              <a:gd name="T8" fmla="*/ 119 w 192"/>
              <a:gd name="T9" fmla="*/ 24 h 334"/>
              <a:gd name="T10" fmla="*/ 123 w 192"/>
              <a:gd name="T11" fmla="*/ 23 h 334"/>
              <a:gd name="T12" fmla="*/ 164 w 192"/>
              <a:gd name="T13" fmla="*/ 86 h 334"/>
              <a:gd name="T14" fmla="*/ 0 w 192"/>
              <a:gd name="T15" fmla="*/ 325 h 334"/>
              <a:gd name="T16" fmla="*/ 41 w 192"/>
              <a:gd name="T17" fmla="*/ 334 h 334"/>
              <a:gd name="T18" fmla="*/ 191 w 192"/>
              <a:gd name="T19" fmla="*/ 123 h 334"/>
              <a:gd name="T20" fmla="*/ 192 w 192"/>
              <a:gd name="T21" fmla="*/ 121 h 334"/>
              <a:gd name="T22" fmla="*/ 127 w 192"/>
              <a:gd name="T23" fmla="*/ 2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334">
                <a:moveTo>
                  <a:pt x="127" y="21"/>
                </a:moveTo>
                <a:cubicBezTo>
                  <a:pt x="130" y="19"/>
                  <a:pt x="131" y="16"/>
                  <a:pt x="131" y="12"/>
                </a:cubicBezTo>
                <a:cubicBezTo>
                  <a:pt x="131" y="5"/>
                  <a:pt x="126" y="0"/>
                  <a:pt x="119" y="0"/>
                </a:cubicBezTo>
                <a:cubicBezTo>
                  <a:pt x="112" y="0"/>
                  <a:pt x="107" y="5"/>
                  <a:pt x="107" y="12"/>
                </a:cubicBezTo>
                <a:cubicBezTo>
                  <a:pt x="107" y="19"/>
                  <a:pt x="112" y="24"/>
                  <a:pt x="119" y="24"/>
                </a:cubicBezTo>
                <a:cubicBezTo>
                  <a:pt x="120" y="24"/>
                  <a:pt x="122" y="24"/>
                  <a:pt x="123" y="23"/>
                </a:cubicBezTo>
                <a:cubicBezTo>
                  <a:pt x="164" y="86"/>
                  <a:pt x="164" y="86"/>
                  <a:pt x="164" y="86"/>
                </a:cubicBezTo>
                <a:cubicBezTo>
                  <a:pt x="85" y="144"/>
                  <a:pt x="26" y="228"/>
                  <a:pt x="0" y="325"/>
                </a:cubicBezTo>
                <a:cubicBezTo>
                  <a:pt x="41" y="334"/>
                  <a:pt x="41" y="334"/>
                  <a:pt x="41" y="334"/>
                </a:cubicBezTo>
                <a:cubicBezTo>
                  <a:pt x="66" y="248"/>
                  <a:pt x="119" y="174"/>
                  <a:pt x="191" y="123"/>
                </a:cubicBezTo>
                <a:cubicBezTo>
                  <a:pt x="192" y="121"/>
                  <a:pt x="192" y="121"/>
                  <a:pt x="192" y="121"/>
                </a:cubicBezTo>
                <a:lnTo>
                  <a:pt x="127" y="21"/>
                </a:lnTo>
                <a:close/>
              </a:path>
            </a:pathLst>
          </a:custGeom>
          <a:solidFill>
            <a:srgbClr val="1D82A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7565A"/>
              </a:solidFill>
            </a:endParaRPr>
          </a:p>
        </p:txBody>
      </p:sp>
      <p:sp>
        <p:nvSpPr>
          <p:cNvPr id="78" name="Freeform 37">
            <a:extLst>
              <a:ext uri="{FF2B5EF4-FFF2-40B4-BE49-F238E27FC236}">
                <a16:creationId xmlns:a16="http://schemas.microsoft.com/office/drawing/2014/main" id="{B60FE137-AE51-27E7-6ECD-2F2C68713D19}"/>
              </a:ext>
            </a:extLst>
          </p:cNvPr>
          <p:cNvSpPr>
            <a:spLocks/>
          </p:cNvSpPr>
          <p:nvPr userDrawn="1"/>
        </p:nvSpPr>
        <p:spPr bwMode="auto">
          <a:xfrm>
            <a:off x="7440817" y="3894285"/>
            <a:ext cx="623235" cy="1081413"/>
          </a:xfrm>
          <a:custGeom>
            <a:avLst/>
            <a:gdLst>
              <a:gd name="T0" fmla="*/ 134 w 185"/>
              <a:gd name="T1" fmla="*/ 104 h 321"/>
              <a:gd name="T2" fmla="*/ 139 w 185"/>
              <a:gd name="T3" fmla="*/ 41 h 321"/>
              <a:gd name="T4" fmla="*/ 140 w 185"/>
              <a:gd name="T5" fmla="*/ 38 h 321"/>
              <a:gd name="T6" fmla="*/ 24 w 185"/>
              <a:gd name="T7" fmla="*/ 13 h 321"/>
              <a:gd name="T8" fmla="*/ 24 w 185"/>
              <a:gd name="T9" fmla="*/ 13 h 321"/>
              <a:gd name="T10" fmla="*/ 12 w 185"/>
              <a:gd name="T11" fmla="*/ 0 h 321"/>
              <a:gd name="T12" fmla="*/ 0 w 185"/>
              <a:gd name="T13" fmla="*/ 13 h 321"/>
              <a:gd name="T14" fmla="*/ 12 w 185"/>
              <a:gd name="T15" fmla="*/ 25 h 321"/>
              <a:gd name="T16" fmla="*/ 23 w 185"/>
              <a:gd name="T17" fmla="*/ 18 h 321"/>
              <a:gd name="T18" fmla="*/ 99 w 185"/>
              <a:gd name="T19" fmla="*/ 34 h 321"/>
              <a:gd name="T20" fmla="*/ 94 w 185"/>
              <a:gd name="T21" fmla="*/ 100 h 321"/>
              <a:gd name="T22" fmla="*/ 154 w 185"/>
              <a:gd name="T23" fmla="*/ 321 h 321"/>
              <a:gd name="T24" fmla="*/ 185 w 185"/>
              <a:gd name="T25" fmla="*/ 299 h 321"/>
              <a:gd name="T26" fmla="*/ 134 w 185"/>
              <a:gd name="T27" fmla="*/ 104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5" h="321">
                <a:moveTo>
                  <a:pt x="134" y="104"/>
                </a:moveTo>
                <a:cubicBezTo>
                  <a:pt x="134" y="83"/>
                  <a:pt x="136" y="61"/>
                  <a:pt x="139" y="41"/>
                </a:cubicBezTo>
                <a:cubicBezTo>
                  <a:pt x="140" y="38"/>
                  <a:pt x="140" y="38"/>
                  <a:pt x="140" y="38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6"/>
                  <a:pt x="19" y="0"/>
                  <a:pt x="12" y="0"/>
                </a:cubicBezTo>
                <a:cubicBezTo>
                  <a:pt x="5" y="0"/>
                  <a:pt x="0" y="6"/>
                  <a:pt x="0" y="13"/>
                </a:cubicBezTo>
                <a:cubicBezTo>
                  <a:pt x="0" y="20"/>
                  <a:pt x="5" y="25"/>
                  <a:pt x="12" y="25"/>
                </a:cubicBezTo>
                <a:cubicBezTo>
                  <a:pt x="17" y="25"/>
                  <a:pt x="21" y="22"/>
                  <a:pt x="23" y="18"/>
                </a:cubicBezTo>
                <a:cubicBezTo>
                  <a:pt x="99" y="34"/>
                  <a:pt x="99" y="34"/>
                  <a:pt x="99" y="34"/>
                </a:cubicBezTo>
                <a:cubicBezTo>
                  <a:pt x="96" y="56"/>
                  <a:pt x="94" y="77"/>
                  <a:pt x="94" y="100"/>
                </a:cubicBezTo>
                <a:cubicBezTo>
                  <a:pt x="94" y="180"/>
                  <a:pt x="116" y="256"/>
                  <a:pt x="154" y="321"/>
                </a:cubicBezTo>
                <a:cubicBezTo>
                  <a:pt x="185" y="299"/>
                  <a:pt x="185" y="299"/>
                  <a:pt x="185" y="299"/>
                </a:cubicBezTo>
                <a:cubicBezTo>
                  <a:pt x="153" y="242"/>
                  <a:pt x="134" y="175"/>
                  <a:pt x="134" y="104"/>
                </a:cubicBezTo>
                <a:close/>
              </a:path>
            </a:pathLst>
          </a:custGeom>
          <a:solidFill>
            <a:srgbClr val="399F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7565A"/>
              </a:solidFill>
            </a:endParaRPr>
          </a:p>
        </p:txBody>
      </p:sp>
      <p:sp>
        <p:nvSpPr>
          <p:cNvPr id="79" name="Freeform 38">
            <a:extLst>
              <a:ext uri="{FF2B5EF4-FFF2-40B4-BE49-F238E27FC236}">
                <a16:creationId xmlns:a16="http://schemas.microsoft.com/office/drawing/2014/main" id="{AF95AFA3-7A63-3BFF-A1A2-2813B41639EE}"/>
              </a:ext>
            </a:extLst>
          </p:cNvPr>
          <p:cNvSpPr>
            <a:spLocks/>
          </p:cNvSpPr>
          <p:nvPr userDrawn="1"/>
        </p:nvSpPr>
        <p:spPr bwMode="auto">
          <a:xfrm>
            <a:off x="7802237" y="5034036"/>
            <a:ext cx="1084258" cy="636041"/>
          </a:xfrm>
          <a:custGeom>
            <a:avLst/>
            <a:gdLst>
              <a:gd name="T0" fmla="*/ 105 w 322"/>
              <a:gd name="T1" fmla="*/ 2 h 189"/>
              <a:gd name="T2" fmla="*/ 103 w 322"/>
              <a:gd name="T3" fmla="*/ 0 h 189"/>
              <a:gd name="T4" fmla="*/ 21 w 322"/>
              <a:gd name="T5" fmla="*/ 55 h 189"/>
              <a:gd name="T6" fmla="*/ 12 w 322"/>
              <a:gd name="T7" fmla="*/ 51 h 189"/>
              <a:gd name="T8" fmla="*/ 0 w 322"/>
              <a:gd name="T9" fmla="*/ 64 h 189"/>
              <a:gd name="T10" fmla="*/ 12 w 322"/>
              <a:gd name="T11" fmla="*/ 76 h 189"/>
              <a:gd name="T12" fmla="*/ 25 w 322"/>
              <a:gd name="T13" fmla="*/ 64 h 189"/>
              <a:gd name="T14" fmla="*/ 24 w 322"/>
              <a:gd name="T15" fmla="*/ 59 h 189"/>
              <a:gd name="T16" fmla="*/ 74 w 322"/>
              <a:gd name="T17" fmla="*/ 25 h 189"/>
              <a:gd name="T18" fmla="*/ 313 w 322"/>
              <a:gd name="T19" fmla="*/ 189 h 189"/>
              <a:gd name="T20" fmla="*/ 322 w 322"/>
              <a:gd name="T21" fmla="*/ 151 h 189"/>
              <a:gd name="T22" fmla="*/ 105 w 322"/>
              <a:gd name="T23" fmla="*/ 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2" h="189">
                <a:moveTo>
                  <a:pt x="105" y="2"/>
                </a:moveTo>
                <a:cubicBezTo>
                  <a:pt x="103" y="0"/>
                  <a:pt x="103" y="0"/>
                  <a:pt x="103" y="0"/>
                </a:cubicBezTo>
                <a:cubicBezTo>
                  <a:pt x="21" y="55"/>
                  <a:pt x="21" y="55"/>
                  <a:pt x="21" y="55"/>
                </a:cubicBezTo>
                <a:cubicBezTo>
                  <a:pt x="19" y="53"/>
                  <a:pt x="16" y="51"/>
                  <a:pt x="12" y="51"/>
                </a:cubicBezTo>
                <a:cubicBezTo>
                  <a:pt x="5" y="51"/>
                  <a:pt x="0" y="57"/>
                  <a:pt x="0" y="64"/>
                </a:cubicBezTo>
                <a:cubicBezTo>
                  <a:pt x="0" y="70"/>
                  <a:pt x="5" y="76"/>
                  <a:pt x="12" y="76"/>
                </a:cubicBezTo>
                <a:cubicBezTo>
                  <a:pt x="19" y="76"/>
                  <a:pt x="25" y="70"/>
                  <a:pt x="25" y="64"/>
                </a:cubicBezTo>
                <a:cubicBezTo>
                  <a:pt x="25" y="62"/>
                  <a:pt x="24" y="60"/>
                  <a:pt x="24" y="59"/>
                </a:cubicBezTo>
                <a:cubicBezTo>
                  <a:pt x="74" y="25"/>
                  <a:pt x="74" y="25"/>
                  <a:pt x="74" y="25"/>
                </a:cubicBezTo>
                <a:cubicBezTo>
                  <a:pt x="132" y="104"/>
                  <a:pt x="216" y="162"/>
                  <a:pt x="313" y="189"/>
                </a:cubicBezTo>
                <a:cubicBezTo>
                  <a:pt x="322" y="151"/>
                  <a:pt x="322" y="151"/>
                  <a:pt x="322" y="151"/>
                </a:cubicBezTo>
                <a:cubicBezTo>
                  <a:pt x="234" y="127"/>
                  <a:pt x="157" y="74"/>
                  <a:pt x="105" y="2"/>
                </a:cubicBezTo>
                <a:close/>
              </a:path>
            </a:pathLst>
          </a:custGeom>
          <a:solidFill>
            <a:srgbClr val="45C0E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7565A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1281BAE-E265-661F-F5E6-28A45C6BCFDE}"/>
              </a:ext>
            </a:extLst>
          </p:cNvPr>
          <p:cNvSpPr/>
          <p:nvPr userDrawn="1"/>
        </p:nvSpPr>
        <p:spPr>
          <a:xfrm>
            <a:off x="9163225" y="1123728"/>
            <a:ext cx="973853" cy="973853"/>
          </a:xfrm>
          <a:prstGeom prst="ellipse">
            <a:avLst/>
          </a:prstGeom>
          <a:solidFill>
            <a:srgbClr val="0E5D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EB7B662-BF31-15CA-D81A-F2511F4D701E}"/>
              </a:ext>
            </a:extLst>
          </p:cNvPr>
          <p:cNvSpPr/>
          <p:nvPr userDrawn="1"/>
        </p:nvSpPr>
        <p:spPr>
          <a:xfrm>
            <a:off x="7326890" y="1650620"/>
            <a:ext cx="973853" cy="973853"/>
          </a:xfrm>
          <a:prstGeom prst="ellipse">
            <a:avLst/>
          </a:prstGeom>
          <a:solidFill>
            <a:srgbClr val="1D82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80021E-F74E-284D-C8D6-006306CC02C3}"/>
              </a:ext>
            </a:extLst>
          </p:cNvPr>
          <p:cNvSpPr/>
          <p:nvPr userDrawn="1"/>
        </p:nvSpPr>
        <p:spPr>
          <a:xfrm>
            <a:off x="6237966" y="3381746"/>
            <a:ext cx="973853" cy="973853"/>
          </a:xfrm>
          <a:prstGeom prst="ellipse">
            <a:avLst/>
          </a:prstGeom>
          <a:solidFill>
            <a:srgbClr val="399F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Rectangle 67">
            <a:extLst>
              <a:ext uri="{FF2B5EF4-FFF2-40B4-BE49-F238E27FC236}">
                <a16:creationId xmlns:a16="http://schemas.microsoft.com/office/drawing/2014/main" id="{6E00B132-420C-1FA2-8CB3-2AD4B7FF3AA2}"/>
              </a:ext>
            </a:extLst>
          </p:cNvPr>
          <p:cNvSpPr/>
          <p:nvPr userDrawn="1"/>
        </p:nvSpPr>
        <p:spPr>
          <a:xfrm>
            <a:off x="10322989" y="3281212"/>
            <a:ext cx="1869011" cy="176241"/>
          </a:xfrm>
          <a:custGeom>
            <a:avLst/>
            <a:gdLst>
              <a:gd name="connsiteX0" fmla="*/ 0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0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  <a:gd name="connsiteX0" fmla="*/ 73819 w 3852428"/>
              <a:gd name="connsiteY0" fmla="*/ 0 h 182880"/>
              <a:gd name="connsiteX1" fmla="*/ 3852428 w 3852428"/>
              <a:gd name="connsiteY1" fmla="*/ 0 h 182880"/>
              <a:gd name="connsiteX2" fmla="*/ 3852428 w 3852428"/>
              <a:gd name="connsiteY2" fmla="*/ 182880 h 182880"/>
              <a:gd name="connsiteX3" fmla="*/ 0 w 3852428"/>
              <a:gd name="connsiteY3" fmla="*/ 182880 h 182880"/>
              <a:gd name="connsiteX4" fmla="*/ 73819 w 3852428"/>
              <a:gd name="connsiteY4" fmla="*/ 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2428" h="182880">
                <a:moveTo>
                  <a:pt x="73819" y="0"/>
                </a:moveTo>
                <a:lnTo>
                  <a:pt x="3852428" y="0"/>
                </a:lnTo>
                <a:lnTo>
                  <a:pt x="3852428" y="182880"/>
                </a:lnTo>
                <a:lnTo>
                  <a:pt x="0" y="182880"/>
                </a:lnTo>
                <a:cubicBezTo>
                  <a:pt x="3968" y="107592"/>
                  <a:pt x="191293" y="131630"/>
                  <a:pt x="73819" y="0"/>
                </a:cubicBezTo>
                <a:close/>
              </a:path>
            </a:pathLst>
          </a:custGeom>
          <a:solidFill>
            <a:srgbClr val="0E5D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Rectangle 108">
            <a:extLst>
              <a:ext uri="{FF2B5EF4-FFF2-40B4-BE49-F238E27FC236}">
                <a16:creationId xmlns:a16="http://schemas.microsoft.com/office/drawing/2014/main" id="{221378F4-E1DE-FC4F-2EC9-C971513BF371}"/>
              </a:ext>
            </a:extLst>
          </p:cNvPr>
          <p:cNvSpPr/>
          <p:nvPr userDrawn="1"/>
        </p:nvSpPr>
        <p:spPr>
          <a:xfrm>
            <a:off x="9610558" y="2796175"/>
            <a:ext cx="854465" cy="661277"/>
          </a:xfrm>
          <a:custGeom>
            <a:avLst/>
            <a:gdLst>
              <a:gd name="connsiteX0" fmla="*/ 0 w 925394"/>
              <a:gd name="connsiteY0" fmla="*/ 0 h 737764"/>
              <a:gd name="connsiteX1" fmla="*/ 925394 w 925394"/>
              <a:gd name="connsiteY1" fmla="*/ 0 h 737764"/>
              <a:gd name="connsiteX2" fmla="*/ 925394 w 925394"/>
              <a:gd name="connsiteY2" fmla="*/ 737764 h 737764"/>
              <a:gd name="connsiteX3" fmla="*/ 0 w 925394"/>
              <a:gd name="connsiteY3" fmla="*/ 737764 h 737764"/>
              <a:gd name="connsiteX4" fmla="*/ 0 w 925394"/>
              <a:gd name="connsiteY4" fmla="*/ 0 h 737764"/>
              <a:gd name="connsiteX0" fmla="*/ 42862 w 925394"/>
              <a:gd name="connsiteY0" fmla="*/ 54768 h 737764"/>
              <a:gd name="connsiteX1" fmla="*/ 925394 w 925394"/>
              <a:gd name="connsiteY1" fmla="*/ 0 h 737764"/>
              <a:gd name="connsiteX2" fmla="*/ 925394 w 925394"/>
              <a:gd name="connsiteY2" fmla="*/ 737764 h 737764"/>
              <a:gd name="connsiteX3" fmla="*/ 0 w 925394"/>
              <a:gd name="connsiteY3" fmla="*/ 737764 h 737764"/>
              <a:gd name="connsiteX4" fmla="*/ 42862 w 925394"/>
              <a:gd name="connsiteY4" fmla="*/ 54768 h 737764"/>
              <a:gd name="connsiteX0" fmla="*/ 42862 w 925394"/>
              <a:gd name="connsiteY0" fmla="*/ 54768 h 737764"/>
              <a:gd name="connsiteX1" fmla="*/ 925394 w 925394"/>
              <a:gd name="connsiteY1" fmla="*/ 0 h 737764"/>
              <a:gd name="connsiteX2" fmla="*/ 925394 w 925394"/>
              <a:gd name="connsiteY2" fmla="*/ 737764 h 737764"/>
              <a:gd name="connsiteX3" fmla="*/ 0 w 925394"/>
              <a:gd name="connsiteY3" fmla="*/ 223414 h 737764"/>
              <a:gd name="connsiteX4" fmla="*/ 42862 w 925394"/>
              <a:gd name="connsiteY4" fmla="*/ 54768 h 737764"/>
              <a:gd name="connsiteX0" fmla="*/ 42862 w 925394"/>
              <a:gd name="connsiteY0" fmla="*/ 54768 h 742527"/>
              <a:gd name="connsiteX1" fmla="*/ 925394 w 925394"/>
              <a:gd name="connsiteY1" fmla="*/ 0 h 742527"/>
              <a:gd name="connsiteX2" fmla="*/ 737276 w 925394"/>
              <a:gd name="connsiteY2" fmla="*/ 742527 h 742527"/>
              <a:gd name="connsiteX3" fmla="*/ 0 w 925394"/>
              <a:gd name="connsiteY3" fmla="*/ 223414 h 742527"/>
              <a:gd name="connsiteX4" fmla="*/ 42862 w 925394"/>
              <a:gd name="connsiteY4" fmla="*/ 54768 h 742527"/>
              <a:gd name="connsiteX0" fmla="*/ 42862 w 882531"/>
              <a:gd name="connsiteY0" fmla="*/ 0 h 687759"/>
              <a:gd name="connsiteX1" fmla="*/ 882531 w 882531"/>
              <a:gd name="connsiteY1" fmla="*/ 583407 h 687759"/>
              <a:gd name="connsiteX2" fmla="*/ 737276 w 882531"/>
              <a:gd name="connsiteY2" fmla="*/ 687759 h 687759"/>
              <a:gd name="connsiteX3" fmla="*/ 0 w 882531"/>
              <a:gd name="connsiteY3" fmla="*/ 168646 h 687759"/>
              <a:gd name="connsiteX4" fmla="*/ 42862 w 882531"/>
              <a:gd name="connsiteY4" fmla="*/ 0 h 687759"/>
              <a:gd name="connsiteX0" fmla="*/ 42862 w 882531"/>
              <a:gd name="connsiteY0" fmla="*/ 0 h 682997"/>
              <a:gd name="connsiteX1" fmla="*/ 882531 w 882531"/>
              <a:gd name="connsiteY1" fmla="*/ 583407 h 682997"/>
              <a:gd name="connsiteX2" fmla="*/ 737276 w 882531"/>
              <a:gd name="connsiteY2" fmla="*/ 682997 h 682997"/>
              <a:gd name="connsiteX3" fmla="*/ 0 w 882531"/>
              <a:gd name="connsiteY3" fmla="*/ 168646 h 682997"/>
              <a:gd name="connsiteX4" fmla="*/ 42862 w 882531"/>
              <a:gd name="connsiteY4" fmla="*/ 0 h 682997"/>
              <a:gd name="connsiteX0" fmla="*/ 42862 w 882531"/>
              <a:gd name="connsiteY0" fmla="*/ 0 h 682997"/>
              <a:gd name="connsiteX1" fmla="*/ 882531 w 882531"/>
              <a:gd name="connsiteY1" fmla="*/ 583407 h 682997"/>
              <a:gd name="connsiteX2" fmla="*/ 737276 w 882531"/>
              <a:gd name="connsiteY2" fmla="*/ 682997 h 682997"/>
              <a:gd name="connsiteX3" fmla="*/ 0 w 882531"/>
              <a:gd name="connsiteY3" fmla="*/ 168646 h 682997"/>
              <a:gd name="connsiteX4" fmla="*/ 42862 w 882531"/>
              <a:gd name="connsiteY4" fmla="*/ 0 h 682997"/>
              <a:gd name="connsiteX0" fmla="*/ 42862 w 882531"/>
              <a:gd name="connsiteY0" fmla="*/ 0 h 682997"/>
              <a:gd name="connsiteX1" fmla="*/ 882531 w 882531"/>
              <a:gd name="connsiteY1" fmla="*/ 583407 h 682997"/>
              <a:gd name="connsiteX2" fmla="*/ 737276 w 882531"/>
              <a:gd name="connsiteY2" fmla="*/ 682997 h 682997"/>
              <a:gd name="connsiteX3" fmla="*/ 0 w 882531"/>
              <a:gd name="connsiteY3" fmla="*/ 168646 h 682997"/>
              <a:gd name="connsiteX4" fmla="*/ 42862 w 882531"/>
              <a:gd name="connsiteY4" fmla="*/ 0 h 682997"/>
              <a:gd name="connsiteX0" fmla="*/ 42862 w 882531"/>
              <a:gd name="connsiteY0" fmla="*/ 0 h 682997"/>
              <a:gd name="connsiteX1" fmla="*/ 882531 w 882531"/>
              <a:gd name="connsiteY1" fmla="*/ 583407 h 682997"/>
              <a:gd name="connsiteX2" fmla="*/ 737276 w 882531"/>
              <a:gd name="connsiteY2" fmla="*/ 682997 h 682997"/>
              <a:gd name="connsiteX3" fmla="*/ 0 w 882531"/>
              <a:gd name="connsiteY3" fmla="*/ 168646 h 682997"/>
              <a:gd name="connsiteX4" fmla="*/ 42862 w 882531"/>
              <a:gd name="connsiteY4" fmla="*/ 0 h 682997"/>
              <a:gd name="connsiteX0" fmla="*/ 42862 w 882531"/>
              <a:gd name="connsiteY0" fmla="*/ 0 h 682997"/>
              <a:gd name="connsiteX1" fmla="*/ 882531 w 882531"/>
              <a:gd name="connsiteY1" fmla="*/ 583407 h 682997"/>
              <a:gd name="connsiteX2" fmla="*/ 737276 w 882531"/>
              <a:gd name="connsiteY2" fmla="*/ 682997 h 682997"/>
              <a:gd name="connsiteX3" fmla="*/ 0 w 882531"/>
              <a:gd name="connsiteY3" fmla="*/ 168646 h 682997"/>
              <a:gd name="connsiteX4" fmla="*/ 42862 w 882531"/>
              <a:gd name="connsiteY4" fmla="*/ 0 h 682997"/>
              <a:gd name="connsiteX0" fmla="*/ 42862 w 882531"/>
              <a:gd name="connsiteY0" fmla="*/ 0 h 682997"/>
              <a:gd name="connsiteX1" fmla="*/ 882531 w 882531"/>
              <a:gd name="connsiteY1" fmla="*/ 583407 h 682997"/>
              <a:gd name="connsiteX2" fmla="*/ 737276 w 882531"/>
              <a:gd name="connsiteY2" fmla="*/ 682997 h 682997"/>
              <a:gd name="connsiteX3" fmla="*/ 0 w 882531"/>
              <a:gd name="connsiteY3" fmla="*/ 168646 h 682997"/>
              <a:gd name="connsiteX4" fmla="*/ 42862 w 882531"/>
              <a:gd name="connsiteY4" fmla="*/ 0 h 682997"/>
              <a:gd name="connsiteX0" fmla="*/ 42862 w 882531"/>
              <a:gd name="connsiteY0" fmla="*/ 0 h 682997"/>
              <a:gd name="connsiteX1" fmla="*/ 882531 w 882531"/>
              <a:gd name="connsiteY1" fmla="*/ 583407 h 682997"/>
              <a:gd name="connsiteX2" fmla="*/ 737276 w 882531"/>
              <a:gd name="connsiteY2" fmla="*/ 682997 h 682997"/>
              <a:gd name="connsiteX3" fmla="*/ 0 w 882531"/>
              <a:gd name="connsiteY3" fmla="*/ 168646 h 682997"/>
              <a:gd name="connsiteX4" fmla="*/ 42862 w 882531"/>
              <a:gd name="connsiteY4" fmla="*/ 0 h 682997"/>
              <a:gd name="connsiteX0" fmla="*/ 42862 w 882531"/>
              <a:gd name="connsiteY0" fmla="*/ 0 h 682997"/>
              <a:gd name="connsiteX1" fmla="*/ 882531 w 882531"/>
              <a:gd name="connsiteY1" fmla="*/ 583407 h 682997"/>
              <a:gd name="connsiteX2" fmla="*/ 737276 w 882531"/>
              <a:gd name="connsiteY2" fmla="*/ 682997 h 682997"/>
              <a:gd name="connsiteX3" fmla="*/ 0 w 882531"/>
              <a:gd name="connsiteY3" fmla="*/ 168646 h 682997"/>
              <a:gd name="connsiteX4" fmla="*/ 42862 w 882531"/>
              <a:gd name="connsiteY4" fmla="*/ 0 h 682997"/>
              <a:gd name="connsiteX0" fmla="*/ 42862 w 882531"/>
              <a:gd name="connsiteY0" fmla="*/ 0 h 682997"/>
              <a:gd name="connsiteX1" fmla="*/ 882531 w 882531"/>
              <a:gd name="connsiteY1" fmla="*/ 583407 h 682997"/>
              <a:gd name="connsiteX2" fmla="*/ 737276 w 882531"/>
              <a:gd name="connsiteY2" fmla="*/ 682997 h 682997"/>
              <a:gd name="connsiteX3" fmla="*/ 0 w 882531"/>
              <a:gd name="connsiteY3" fmla="*/ 168646 h 682997"/>
              <a:gd name="connsiteX4" fmla="*/ 42862 w 882531"/>
              <a:gd name="connsiteY4" fmla="*/ 0 h 68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531" h="682997">
                <a:moveTo>
                  <a:pt x="42862" y="0"/>
                </a:moveTo>
                <a:cubicBezTo>
                  <a:pt x="427526" y="106362"/>
                  <a:pt x="712178" y="341313"/>
                  <a:pt x="882531" y="583407"/>
                </a:cubicBezTo>
                <a:lnTo>
                  <a:pt x="737276" y="682997"/>
                </a:lnTo>
                <a:cubicBezTo>
                  <a:pt x="579623" y="466303"/>
                  <a:pt x="357678" y="285327"/>
                  <a:pt x="0" y="168646"/>
                </a:cubicBezTo>
                <a:lnTo>
                  <a:pt x="42862" y="0"/>
                </a:lnTo>
                <a:close/>
              </a:path>
            </a:pathLst>
          </a:custGeom>
          <a:solidFill>
            <a:srgbClr val="0E5D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F30C295-6DFC-3116-5980-114B4911A1BE}"/>
              </a:ext>
            </a:extLst>
          </p:cNvPr>
          <p:cNvGrpSpPr/>
          <p:nvPr userDrawn="1"/>
        </p:nvGrpSpPr>
        <p:grpSpPr>
          <a:xfrm>
            <a:off x="8658931" y="3343717"/>
            <a:ext cx="1084258" cy="1690319"/>
            <a:chOff x="8670213" y="3359513"/>
            <a:chExt cx="1064338" cy="166765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B84C8F0-3ED4-8243-8E5F-01CDA6FD36EB}"/>
                </a:ext>
              </a:extLst>
            </p:cNvPr>
            <p:cNvGrpSpPr/>
            <p:nvPr/>
          </p:nvGrpSpPr>
          <p:grpSpPr>
            <a:xfrm>
              <a:off x="9252185" y="3837610"/>
              <a:ext cx="472406" cy="623236"/>
              <a:chOff x="7893660" y="4060213"/>
              <a:chExt cx="487923" cy="643707"/>
            </a:xfrm>
            <a:solidFill>
              <a:srgbClr val="7F7F7F"/>
            </a:solidFill>
          </p:grpSpPr>
          <p:sp>
            <p:nvSpPr>
              <p:cNvPr id="124" name="Freeform 6">
                <a:extLst>
                  <a:ext uri="{FF2B5EF4-FFF2-40B4-BE49-F238E27FC236}">
                    <a16:creationId xmlns:a16="http://schemas.microsoft.com/office/drawing/2014/main" id="{C0316B3E-F045-331C-6512-792006A17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3660" y="4401172"/>
                <a:ext cx="313035" cy="302748"/>
              </a:xfrm>
              <a:custGeom>
                <a:avLst/>
                <a:gdLst>
                  <a:gd name="T0" fmla="*/ 213 w 213"/>
                  <a:gd name="T1" fmla="*/ 164 h 206"/>
                  <a:gd name="T2" fmla="*/ 192 w 213"/>
                  <a:gd name="T3" fmla="*/ 0 h 206"/>
                  <a:gd name="T4" fmla="*/ 0 w 213"/>
                  <a:gd name="T5" fmla="*/ 206 h 206"/>
                  <a:gd name="T6" fmla="*/ 213 w 213"/>
                  <a:gd name="T7" fmla="*/ 16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206">
                    <a:moveTo>
                      <a:pt x="213" y="164"/>
                    </a:moveTo>
                    <a:lnTo>
                      <a:pt x="192" y="0"/>
                    </a:lnTo>
                    <a:lnTo>
                      <a:pt x="0" y="206"/>
                    </a:lnTo>
                    <a:lnTo>
                      <a:pt x="213" y="16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7">
                <a:extLst>
                  <a:ext uri="{FF2B5EF4-FFF2-40B4-BE49-F238E27FC236}">
                    <a16:creationId xmlns:a16="http://schemas.microsoft.com/office/drawing/2014/main" id="{3250F95B-6C02-7053-1C66-898F663D4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8580" y="4060213"/>
                <a:ext cx="363003" cy="340958"/>
              </a:xfrm>
              <a:custGeom>
                <a:avLst/>
                <a:gdLst>
                  <a:gd name="T0" fmla="*/ 244 w 247"/>
                  <a:gd name="T1" fmla="*/ 0 h 232"/>
                  <a:gd name="T2" fmla="*/ 0 w 247"/>
                  <a:gd name="T3" fmla="*/ 109 h 232"/>
                  <a:gd name="T4" fmla="*/ 107 w 247"/>
                  <a:gd name="T5" fmla="*/ 232 h 232"/>
                  <a:gd name="T6" fmla="*/ 247 w 247"/>
                  <a:gd name="T7" fmla="*/ 3 h 232"/>
                  <a:gd name="T8" fmla="*/ 247 w 247"/>
                  <a:gd name="T9" fmla="*/ 3 h 232"/>
                  <a:gd name="T10" fmla="*/ 244 w 247"/>
                  <a:gd name="T11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7" h="232">
                    <a:moveTo>
                      <a:pt x="244" y="0"/>
                    </a:moveTo>
                    <a:lnTo>
                      <a:pt x="0" y="109"/>
                    </a:lnTo>
                    <a:lnTo>
                      <a:pt x="107" y="232"/>
                    </a:lnTo>
                    <a:lnTo>
                      <a:pt x="247" y="3"/>
                    </a:lnTo>
                    <a:lnTo>
                      <a:pt x="247" y="3"/>
                    </a:lnTo>
                    <a:lnTo>
                      <a:pt x="2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72BEDAE5-8590-3CBC-3E0F-11F6E1040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265" y="4396815"/>
              <a:ext cx="9961" cy="14229"/>
            </a:xfrm>
            <a:custGeom>
              <a:avLst/>
              <a:gdLst>
                <a:gd name="T0" fmla="*/ 0 w 3"/>
                <a:gd name="T1" fmla="*/ 4 h 4"/>
                <a:gd name="T2" fmla="*/ 3 w 3"/>
                <a:gd name="T3" fmla="*/ 0 h 4"/>
                <a:gd name="T4" fmla="*/ 0 w 3"/>
                <a:gd name="T5" fmla="*/ 1 h 4"/>
                <a:gd name="T6" fmla="*/ 0 w 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3"/>
                    <a:pt x="2" y="2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B69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4F7E3DE-4220-16C6-CA9F-1B3148B7073F}"/>
                </a:ext>
              </a:extLst>
            </p:cNvPr>
            <p:cNvGrpSpPr/>
            <p:nvPr/>
          </p:nvGrpSpPr>
          <p:grpSpPr>
            <a:xfrm>
              <a:off x="9252185" y="4130730"/>
              <a:ext cx="445370" cy="643156"/>
              <a:chOff x="7893660" y="4362961"/>
              <a:chExt cx="459999" cy="664281"/>
            </a:xfrm>
            <a:solidFill>
              <a:srgbClr val="D9D9D9"/>
            </a:solidFill>
          </p:grpSpPr>
          <p:sp>
            <p:nvSpPr>
              <p:cNvPr id="122" name="Freeform 8">
                <a:extLst>
                  <a:ext uri="{FF2B5EF4-FFF2-40B4-BE49-F238E27FC236}">
                    <a16:creationId xmlns:a16="http://schemas.microsoft.com/office/drawing/2014/main" id="{E5FDA657-EFF2-23EF-D2EA-A673EF9EE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3660" y="4703919"/>
                <a:ext cx="233674" cy="323323"/>
              </a:xfrm>
              <a:custGeom>
                <a:avLst/>
                <a:gdLst>
                  <a:gd name="T0" fmla="*/ 47 w 67"/>
                  <a:gd name="T1" fmla="*/ 93 h 93"/>
                  <a:gd name="T2" fmla="*/ 67 w 67"/>
                  <a:gd name="T3" fmla="*/ 34 h 93"/>
                  <a:gd name="T4" fmla="*/ 0 w 67"/>
                  <a:gd name="T5" fmla="*/ 0 h 93"/>
                  <a:gd name="T6" fmla="*/ 47 w 67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93">
                    <a:moveTo>
                      <a:pt x="47" y="93"/>
                    </a:moveTo>
                    <a:cubicBezTo>
                      <a:pt x="48" y="88"/>
                      <a:pt x="55" y="63"/>
                      <a:pt x="67" y="3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3C0971A3-4965-475C-55A6-742CBB12C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832" y="4362961"/>
                <a:ext cx="177827" cy="279233"/>
              </a:xfrm>
              <a:custGeom>
                <a:avLst/>
                <a:gdLst>
                  <a:gd name="T0" fmla="*/ 9 w 51"/>
                  <a:gd name="T1" fmla="*/ 80 h 80"/>
                  <a:gd name="T2" fmla="*/ 12 w 51"/>
                  <a:gd name="T3" fmla="*/ 79 h 80"/>
                  <a:gd name="T4" fmla="*/ 51 w 51"/>
                  <a:gd name="T5" fmla="*/ 0 h 80"/>
                  <a:gd name="T6" fmla="*/ 0 w 51"/>
                  <a:gd name="T7" fmla="*/ 11 h 80"/>
                  <a:gd name="T8" fmla="*/ 9 w 5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80">
                    <a:moveTo>
                      <a:pt x="9" y="80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25" y="55"/>
                      <a:pt x="41" y="28"/>
                      <a:pt x="51" y="0"/>
                    </a:cubicBezTo>
                    <a:cubicBezTo>
                      <a:pt x="0" y="11"/>
                      <a:pt x="0" y="11"/>
                      <a:pt x="0" y="11"/>
                    </a:cubicBezTo>
                    <a:lnTo>
                      <a:pt x="9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A441B80-3A30-089C-2A9D-C12BCB6DD4DF}"/>
                </a:ext>
              </a:extLst>
            </p:cNvPr>
            <p:cNvGrpSpPr/>
            <p:nvPr/>
          </p:nvGrpSpPr>
          <p:grpSpPr>
            <a:xfrm>
              <a:off x="8993214" y="3841879"/>
              <a:ext cx="741337" cy="932007"/>
              <a:chOff x="7626183" y="4064622"/>
              <a:chExt cx="765687" cy="962620"/>
            </a:xfrm>
            <a:solidFill>
              <a:srgbClr val="F2F2F2"/>
            </a:solidFill>
          </p:grpSpPr>
          <p:sp>
            <p:nvSpPr>
              <p:cNvPr id="120" name="Freeform 10">
                <a:extLst>
                  <a:ext uri="{FF2B5EF4-FFF2-40B4-BE49-F238E27FC236}">
                    <a16:creationId xmlns:a16="http://schemas.microsoft.com/office/drawing/2014/main" id="{7E33F99F-4C0C-2D44-AB3F-A76A27599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832" y="4064622"/>
                <a:ext cx="216038" cy="336549"/>
              </a:xfrm>
              <a:custGeom>
                <a:avLst/>
                <a:gdLst>
                  <a:gd name="T0" fmla="*/ 59 w 62"/>
                  <a:gd name="T1" fmla="*/ 0 h 97"/>
                  <a:gd name="T2" fmla="*/ 0 w 62"/>
                  <a:gd name="T3" fmla="*/ 97 h 97"/>
                  <a:gd name="T4" fmla="*/ 51 w 62"/>
                  <a:gd name="T5" fmla="*/ 86 h 97"/>
                  <a:gd name="T6" fmla="*/ 62 w 62"/>
                  <a:gd name="T7" fmla="*/ 30 h 97"/>
                  <a:gd name="T8" fmla="*/ 59 w 62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7">
                    <a:moveTo>
                      <a:pt x="59" y="0"/>
                    </a:moveTo>
                    <a:cubicBezTo>
                      <a:pt x="0" y="97"/>
                      <a:pt x="0" y="97"/>
                      <a:pt x="0" y="9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7" y="67"/>
                      <a:pt x="62" y="49"/>
                      <a:pt x="62" y="30"/>
                    </a:cubicBezTo>
                    <a:cubicBezTo>
                      <a:pt x="62" y="20"/>
                      <a:pt x="61" y="1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997F8D47-99E2-9329-8463-8B2BAC15B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6183" y="4703919"/>
                <a:ext cx="432077" cy="323323"/>
              </a:xfrm>
              <a:custGeom>
                <a:avLst/>
                <a:gdLst>
                  <a:gd name="T0" fmla="*/ 0 w 124"/>
                  <a:gd name="T1" fmla="*/ 93 h 93"/>
                  <a:gd name="T2" fmla="*/ 124 w 124"/>
                  <a:gd name="T3" fmla="*/ 93 h 93"/>
                  <a:gd name="T4" fmla="*/ 124 w 124"/>
                  <a:gd name="T5" fmla="*/ 93 h 93"/>
                  <a:gd name="T6" fmla="*/ 77 w 124"/>
                  <a:gd name="T7" fmla="*/ 0 h 93"/>
                  <a:gd name="T8" fmla="*/ 0 w 124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93">
                    <a:moveTo>
                      <a:pt x="0" y="93"/>
                    </a:moveTo>
                    <a:cubicBezTo>
                      <a:pt x="124" y="93"/>
                      <a:pt x="124" y="93"/>
                      <a:pt x="124" y="93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77" y="0"/>
                      <a:pt x="77" y="0"/>
                      <a:pt x="77" y="0"/>
                    </a:cubicBezTo>
                    <a:lnTo>
                      <a:pt x="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1399FC-8478-A25B-D58D-1A69393EACA9}"/>
                </a:ext>
              </a:extLst>
            </p:cNvPr>
            <p:cNvGrpSpPr/>
            <p:nvPr/>
          </p:nvGrpSpPr>
          <p:grpSpPr>
            <a:xfrm>
              <a:off x="8697249" y="3359513"/>
              <a:ext cx="507980" cy="408375"/>
              <a:chOff x="7320497" y="3566412"/>
              <a:chExt cx="524665" cy="421789"/>
            </a:xfrm>
            <a:solidFill>
              <a:srgbClr val="D9D9D9"/>
            </a:solidFill>
          </p:grpSpPr>
          <p:sp>
            <p:nvSpPr>
              <p:cNvPr id="118" name="Freeform 14">
                <a:extLst>
                  <a:ext uri="{FF2B5EF4-FFF2-40B4-BE49-F238E27FC236}">
                    <a16:creationId xmlns:a16="http://schemas.microsoft.com/office/drawing/2014/main" id="{143D1126-DE7B-2BFC-14F7-4D111A16A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6759" y="3566412"/>
                <a:ext cx="198403" cy="307157"/>
              </a:xfrm>
              <a:custGeom>
                <a:avLst/>
                <a:gdLst>
                  <a:gd name="T0" fmla="*/ 57 w 57"/>
                  <a:gd name="T1" fmla="*/ 0 h 88"/>
                  <a:gd name="T2" fmla="*/ 56 w 57"/>
                  <a:gd name="T3" fmla="*/ 0 h 88"/>
                  <a:gd name="T4" fmla="*/ 0 w 57"/>
                  <a:gd name="T5" fmla="*/ 11 h 88"/>
                  <a:gd name="T6" fmla="*/ 16 w 57"/>
                  <a:gd name="T7" fmla="*/ 88 h 88"/>
                  <a:gd name="T8" fmla="*/ 57 w 57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57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34" y="0"/>
                      <a:pt x="16" y="5"/>
                      <a:pt x="0" y="11"/>
                    </a:cubicBezTo>
                    <a:cubicBezTo>
                      <a:pt x="16" y="88"/>
                      <a:pt x="16" y="88"/>
                      <a:pt x="16" y="88"/>
                    </a:cubicBezTo>
                    <a:lnTo>
                      <a:pt x="5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5">
                <a:extLst>
                  <a:ext uri="{FF2B5EF4-FFF2-40B4-BE49-F238E27FC236}">
                    <a16:creationId xmlns:a16="http://schemas.microsoft.com/office/drawing/2014/main" id="{FD733A71-B879-5FBD-5440-753639B31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0497" y="3775102"/>
                <a:ext cx="382109" cy="213099"/>
              </a:xfrm>
              <a:custGeom>
                <a:avLst/>
                <a:gdLst>
                  <a:gd name="T0" fmla="*/ 31 w 110"/>
                  <a:gd name="T1" fmla="*/ 0 h 61"/>
                  <a:gd name="T2" fmla="*/ 0 w 110"/>
                  <a:gd name="T3" fmla="*/ 61 h 61"/>
                  <a:gd name="T4" fmla="*/ 110 w 110"/>
                  <a:gd name="T5" fmla="*/ 28 h 61"/>
                  <a:gd name="T6" fmla="*/ 31 w 110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61">
                    <a:moveTo>
                      <a:pt x="31" y="0"/>
                    </a:moveTo>
                    <a:cubicBezTo>
                      <a:pt x="19" y="14"/>
                      <a:pt x="7" y="35"/>
                      <a:pt x="0" y="61"/>
                    </a:cubicBezTo>
                    <a:cubicBezTo>
                      <a:pt x="110" y="28"/>
                      <a:pt x="110" y="28"/>
                      <a:pt x="110" y="28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05536DCB-DCD7-8CC9-1428-509E3580D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046" y="4300057"/>
              <a:ext cx="9961" cy="2846"/>
            </a:xfrm>
            <a:custGeom>
              <a:avLst/>
              <a:gdLst>
                <a:gd name="T0" fmla="*/ 0 w 3"/>
                <a:gd name="T1" fmla="*/ 0 h 1"/>
                <a:gd name="T2" fmla="*/ 1 w 3"/>
                <a:gd name="T3" fmla="*/ 1 h 1"/>
                <a:gd name="T4" fmla="*/ 3 w 3"/>
                <a:gd name="T5" fmla="*/ 1 h 1"/>
                <a:gd name="T6" fmla="*/ 0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D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D175525-A1FC-06B8-9950-76BC66F87C2A}"/>
                </a:ext>
              </a:extLst>
            </p:cNvPr>
            <p:cNvGrpSpPr/>
            <p:nvPr/>
          </p:nvGrpSpPr>
          <p:grpSpPr>
            <a:xfrm>
              <a:off x="8692980" y="3992708"/>
              <a:ext cx="680152" cy="781178"/>
              <a:chOff x="7316088" y="4220405"/>
              <a:chExt cx="702492" cy="806837"/>
            </a:xfrm>
            <a:solidFill>
              <a:srgbClr val="A6A6A6"/>
            </a:solidFill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id="{B23FB636-B3F2-44E4-85F2-E07C93D62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0049" y="4703919"/>
                <a:ext cx="333610" cy="323323"/>
              </a:xfrm>
              <a:custGeom>
                <a:avLst/>
                <a:gdLst>
                  <a:gd name="T0" fmla="*/ 0 w 96"/>
                  <a:gd name="T1" fmla="*/ 37 h 93"/>
                  <a:gd name="T2" fmla="*/ 19 w 96"/>
                  <a:gd name="T3" fmla="*/ 93 h 93"/>
                  <a:gd name="T4" fmla="*/ 19 w 96"/>
                  <a:gd name="T5" fmla="*/ 93 h 93"/>
                  <a:gd name="T6" fmla="*/ 96 w 96"/>
                  <a:gd name="T7" fmla="*/ 0 h 93"/>
                  <a:gd name="T8" fmla="*/ 0 w 96"/>
                  <a:gd name="T9" fmla="*/ 3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3">
                    <a:moveTo>
                      <a:pt x="0" y="37"/>
                    </a:moveTo>
                    <a:cubicBezTo>
                      <a:pt x="12" y="67"/>
                      <a:pt x="19" y="93"/>
                      <a:pt x="19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9D094AB9-F3CF-82E5-AEB7-0FA247CC8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0433" y="4461427"/>
                <a:ext cx="473227" cy="242492"/>
              </a:xfrm>
              <a:custGeom>
                <a:avLst/>
                <a:gdLst>
                  <a:gd name="T0" fmla="*/ 0 w 322"/>
                  <a:gd name="T1" fmla="*/ 54 h 165"/>
                  <a:gd name="T2" fmla="*/ 322 w 322"/>
                  <a:gd name="T3" fmla="*/ 165 h 165"/>
                  <a:gd name="T4" fmla="*/ 268 w 322"/>
                  <a:gd name="T5" fmla="*/ 0 h 165"/>
                  <a:gd name="T6" fmla="*/ 0 w 322"/>
                  <a:gd name="T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2" h="165">
                    <a:moveTo>
                      <a:pt x="0" y="54"/>
                    </a:moveTo>
                    <a:lnTo>
                      <a:pt x="322" y="165"/>
                    </a:lnTo>
                    <a:lnTo>
                      <a:pt x="268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C00263B8-5AA5-DDE1-9B2E-5CB212345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088" y="4224814"/>
                <a:ext cx="251310" cy="313035"/>
              </a:xfrm>
              <a:custGeom>
                <a:avLst/>
                <a:gdLst>
                  <a:gd name="T0" fmla="*/ 0 w 72"/>
                  <a:gd name="T1" fmla="*/ 26 h 90"/>
                  <a:gd name="T2" fmla="*/ 27 w 72"/>
                  <a:gd name="T3" fmla="*/ 90 h 90"/>
                  <a:gd name="T4" fmla="*/ 27 w 72"/>
                  <a:gd name="T5" fmla="*/ 90 h 90"/>
                  <a:gd name="T6" fmla="*/ 72 w 72"/>
                  <a:gd name="T7" fmla="*/ 0 h 90"/>
                  <a:gd name="T8" fmla="*/ 0 w 72"/>
                  <a:gd name="T9" fmla="*/ 2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90">
                    <a:moveTo>
                      <a:pt x="0" y="26"/>
                    </a:moveTo>
                    <a:cubicBezTo>
                      <a:pt x="6" y="48"/>
                      <a:pt x="16" y="69"/>
                      <a:pt x="27" y="90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3">
                <a:extLst>
                  <a:ext uri="{FF2B5EF4-FFF2-40B4-BE49-F238E27FC236}">
                    <a16:creationId xmlns:a16="http://schemas.microsoft.com/office/drawing/2014/main" id="{20C60DD0-1199-50F3-307D-175E424B8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7685" y="4220405"/>
                <a:ext cx="440895" cy="241022"/>
              </a:xfrm>
              <a:custGeom>
                <a:avLst/>
                <a:gdLst>
                  <a:gd name="T0" fmla="*/ 0 w 300"/>
                  <a:gd name="T1" fmla="*/ 3 h 164"/>
                  <a:gd name="T2" fmla="*/ 161 w 300"/>
                  <a:gd name="T3" fmla="*/ 161 h 164"/>
                  <a:gd name="T4" fmla="*/ 161 w 300"/>
                  <a:gd name="T5" fmla="*/ 164 h 164"/>
                  <a:gd name="T6" fmla="*/ 163 w 300"/>
                  <a:gd name="T7" fmla="*/ 164 h 164"/>
                  <a:gd name="T8" fmla="*/ 300 w 300"/>
                  <a:gd name="T9" fmla="*/ 0 h 164"/>
                  <a:gd name="T10" fmla="*/ 0 w 300"/>
                  <a:gd name="T1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" h="164">
                    <a:moveTo>
                      <a:pt x="0" y="3"/>
                    </a:moveTo>
                    <a:lnTo>
                      <a:pt x="161" y="161"/>
                    </a:lnTo>
                    <a:lnTo>
                      <a:pt x="161" y="164"/>
                    </a:lnTo>
                    <a:lnTo>
                      <a:pt x="163" y="164"/>
                    </a:lnTo>
                    <a:lnTo>
                      <a:pt x="30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F104D7E-D304-B642-9910-758DE0A9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205" y="3359513"/>
              <a:ext cx="199208" cy="317310"/>
            </a:xfrm>
            <a:custGeom>
              <a:avLst/>
              <a:gdLst>
                <a:gd name="T0" fmla="*/ 97 w 140"/>
                <a:gd name="T1" fmla="*/ 0 h 223"/>
                <a:gd name="T2" fmla="*/ 97 w 140"/>
                <a:gd name="T3" fmla="*/ 0 h 223"/>
                <a:gd name="T4" fmla="*/ 0 w 140"/>
                <a:gd name="T5" fmla="*/ 209 h 223"/>
                <a:gd name="T6" fmla="*/ 140 w 140"/>
                <a:gd name="T7" fmla="*/ 223 h 223"/>
                <a:gd name="T8" fmla="*/ 97 w 140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23">
                  <a:moveTo>
                    <a:pt x="97" y="0"/>
                  </a:moveTo>
                  <a:lnTo>
                    <a:pt x="97" y="0"/>
                  </a:lnTo>
                  <a:lnTo>
                    <a:pt x="0" y="209"/>
                  </a:lnTo>
                  <a:lnTo>
                    <a:pt x="140" y="22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F8B02E3B-2EC6-8E4A-7D18-341D68EBA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2980" y="3656901"/>
              <a:ext cx="374226" cy="335807"/>
            </a:xfrm>
            <a:custGeom>
              <a:avLst/>
              <a:gdLst>
                <a:gd name="T0" fmla="*/ 3 w 263"/>
                <a:gd name="T1" fmla="*/ 78 h 236"/>
                <a:gd name="T2" fmla="*/ 0 w 263"/>
                <a:gd name="T3" fmla="*/ 80 h 236"/>
                <a:gd name="T4" fmla="*/ 176 w 263"/>
                <a:gd name="T5" fmla="*/ 236 h 236"/>
                <a:gd name="T6" fmla="*/ 263 w 263"/>
                <a:gd name="T7" fmla="*/ 0 h 236"/>
                <a:gd name="T8" fmla="*/ 3 w 263"/>
                <a:gd name="T9" fmla="*/ 7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36">
                  <a:moveTo>
                    <a:pt x="3" y="78"/>
                  </a:moveTo>
                  <a:lnTo>
                    <a:pt x="0" y="80"/>
                  </a:lnTo>
                  <a:lnTo>
                    <a:pt x="176" y="236"/>
                  </a:lnTo>
                  <a:lnTo>
                    <a:pt x="263" y="0"/>
                  </a:lnTo>
                  <a:lnTo>
                    <a:pt x="3" y="7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F28A328-7D05-D622-A5D1-DAED23245F6A}"/>
                </a:ext>
              </a:extLst>
            </p:cNvPr>
            <p:cNvGrpSpPr/>
            <p:nvPr/>
          </p:nvGrpSpPr>
          <p:grpSpPr>
            <a:xfrm>
              <a:off x="8670213" y="3359513"/>
              <a:ext cx="855170" cy="724262"/>
              <a:chOff x="7292573" y="3566412"/>
              <a:chExt cx="883259" cy="748051"/>
            </a:xfrm>
            <a:solidFill>
              <a:srgbClr val="A6A6A6"/>
            </a:solidFill>
          </p:grpSpPr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067C247B-44AE-3D61-FC5C-328414E85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7781" y="3604622"/>
                <a:ext cx="274824" cy="268946"/>
              </a:xfrm>
              <a:custGeom>
                <a:avLst/>
                <a:gdLst>
                  <a:gd name="T0" fmla="*/ 63 w 79"/>
                  <a:gd name="T1" fmla="*/ 0 h 77"/>
                  <a:gd name="T2" fmla="*/ 4 w 79"/>
                  <a:gd name="T3" fmla="*/ 45 h 77"/>
                  <a:gd name="T4" fmla="*/ 0 w 79"/>
                  <a:gd name="T5" fmla="*/ 49 h 77"/>
                  <a:gd name="T6" fmla="*/ 79 w 79"/>
                  <a:gd name="T7" fmla="*/ 77 h 77"/>
                  <a:gd name="T8" fmla="*/ 63 w 79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7">
                    <a:moveTo>
                      <a:pt x="63" y="0"/>
                    </a:moveTo>
                    <a:cubicBezTo>
                      <a:pt x="35" y="12"/>
                      <a:pt x="17" y="31"/>
                      <a:pt x="4" y="45"/>
                    </a:cubicBezTo>
                    <a:cubicBezTo>
                      <a:pt x="2" y="46"/>
                      <a:pt x="1" y="47"/>
                      <a:pt x="0" y="49"/>
                    </a:cubicBezTo>
                    <a:cubicBezTo>
                      <a:pt x="79" y="77"/>
                      <a:pt x="79" y="77"/>
                      <a:pt x="79" y="77"/>
                    </a:cubicBezTo>
                    <a:lnTo>
                      <a:pt x="6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B50627B1-22F6-6128-2B10-F3F6B8D9D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5161" y="3566412"/>
                <a:ext cx="330671" cy="330671"/>
              </a:xfrm>
              <a:custGeom>
                <a:avLst/>
                <a:gdLst>
                  <a:gd name="T0" fmla="*/ 95 w 95"/>
                  <a:gd name="T1" fmla="*/ 37 h 95"/>
                  <a:gd name="T2" fmla="*/ 0 w 95"/>
                  <a:gd name="T3" fmla="*/ 0 h 95"/>
                  <a:gd name="T4" fmla="*/ 19 w 95"/>
                  <a:gd name="T5" fmla="*/ 95 h 95"/>
                  <a:gd name="T6" fmla="*/ 95 w 95"/>
                  <a:gd name="T7" fmla="*/ 3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95">
                    <a:moveTo>
                      <a:pt x="95" y="37"/>
                    </a:moveTo>
                    <a:cubicBezTo>
                      <a:pt x="74" y="19"/>
                      <a:pt x="44" y="1"/>
                      <a:pt x="0" y="0"/>
                    </a:cubicBezTo>
                    <a:cubicBezTo>
                      <a:pt x="19" y="95"/>
                      <a:pt x="19" y="95"/>
                      <a:pt x="19" y="95"/>
                    </a:cubicBezTo>
                    <a:lnTo>
                      <a:pt x="9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32">
                <a:extLst>
                  <a:ext uri="{FF2B5EF4-FFF2-40B4-BE49-F238E27FC236}">
                    <a16:creationId xmlns:a16="http://schemas.microsoft.com/office/drawing/2014/main" id="{7F6930AB-8FF1-6624-E19F-4648C2E4B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2573" y="3991140"/>
                <a:ext cx="282173" cy="323323"/>
              </a:xfrm>
              <a:custGeom>
                <a:avLst/>
                <a:gdLst>
                  <a:gd name="T0" fmla="*/ 7 w 81"/>
                  <a:gd name="T1" fmla="*/ 0 h 93"/>
                  <a:gd name="T2" fmla="*/ 0 w 81"/>
                  <a:gd name="T3" fmla="*/ 51 h 93"/>
                  <a:gd name="T4" fmla="*/ 7 w 81"/>
                  <a:gd name="T5" fmla="*/ 93 h 93"/>
                  <a:gd name="T6" fmla="*/ 81 w 81"/>
                  <a:gd name="T7" fmla="*/ 66 h 93"/>
                  <a:gd name="T8" fmla="*/ 7 w 81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93">
                    <a:moveTo>
                      <a:pt x="7" y="0"/>
                    </a:moveTo>
                    <a:cubicBezTo>
                      <a:pt x="3" y="15"/>
                      <a:pt x="0" y="33"/>
                      <a:pt x="0" y="51"/>
                    </a:cubicBezTo>
                    <a:cubicBezTo>
                      <a:pt x="0" y="65"/>
                      <a:pt x="3" y="79"/>
                      <a:pt x="7" y="93"/>
                    </a:cubicBezTo>
                    <a:cubicBezTo>
                      <a:pt x="81" y="66"/>
                      <a:pt x="81" y="66"/>
                      <a:pt x="81" y="66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3">
                <a:extLst>
                  <a:ext uri="{FF2B5EF4-FFF2-40B4-BE49-F238E27FC236}">
                    <a16:creationId xmlns:a16="http://schemas.microsoft.com/office/drawing/2014/main" id="{9B9E2978-E5DA-A140-51CF-4E473E0AF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4746" y="3873568"/>
                <a:ext cx="336550" cy="346837"/>
              </a:xfrm>
              <a:custGeom>
                <a:avLst/>
                <a:gdLst>
                  <a:gd name="T0" fmla="*/ 87 w 229"/>
                  <a:gd name="T1" fmla="*/ 0 h 236"/>
                  <a:gd name="T2" fmla="*/ 0 w 229"/>
                  <a:gd name="T3" fmla="*/ 236 h 236"/>
                  <a:gd name="T4" fmla="*/ 0 w 229"/>
                  <a:gd name="T5" fmla="*/ 236 h 236"/>
                  <a:gd name="T6" fmla="*/ 229 w 229"/>
                  <a:gd name="T7" fmla="*/ 16 h 236"/>
                  <a:gd name="T8" fmla="*/ 227 w 229"/>
                  <a:gd name="T9" fmla="*/ 14 h 236"/>
                  <a:gd name="T10" fmla="*/ 87 w 229"/>
                  <a:gd name="T11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" h="236">
                    <a:moveTo>
                      <a:pt x="87" y="0"/>
                    </a:moveTo>
                    <a:lnTo>
                      <a:pt x="0" y="236"/>
                    </a:lnTo>
                    <a:lnTo>
                      <a:pt x="0" y="236"/>
                    </a:lnTo>
                    <a:lnTo>
                      <a:pt x="229" y="16"/>
                    </a:lnTo>
                    <a:lnTo>
                      <a:pt x="227" y="14"/>
                    </a:ln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6" name="Freeform 59">
              <a:extLst>
                <a:ext uri="{FF2B5EF4-FFF2-40B4-BE49-F238E27FC236}">
                  <a16:creationId xmlns:a16="http://schemas.microsoft.com/office/drawing/2014/main" id="{D742006A-6810-B767-E061-FFE46793D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3214" y="4773886"/>
              <a:ext cx="204899" cy="253278"/>
            </a:xfrm>
            <a:custGeom>
              <a:avLst/>
              <a:gdLst>
                <a:gd name="T0" fmla="*/ 0 w 144"/>
                <a:gd name="T1" fmla="*/ 0 h 178"/>
                <a:gd name="T2" fmla="*/ 0 w 144"/>
                <a:gd name="T3" fmla="*/ 116 h 178"/>
                <a:gd name="T4" fmla="*/ 50 w 144"/>
                <a:gd name="T5" fmla="*/ 157 h 178"/>
                <a:gd name="T6" fmla="*/ 50 w 144"/>
                <a:gd name="T7" fmla="*/ 178 h 178"/>
                <a:gd name="T8" fmla="*/ 144 w 144"/>
                <a:gd name="T9" fmla="*/ 178 h 178"/>
                <a:gd name="T10" fmla="*/ 144 w 144"/>
                <a:gd name="T11" fmla="*/ 0 h 178"/>
                <a:gd name="T12" fmla="*/ 0 w 144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78">
                  <a:moveTo>
                    <a:pt x="0" y="0"/>
                  </a:moveTo>
                  <a:lnTo>
                    <a:pt x="0" y="116"/>
                  </a:lnTo>
                  <a:lnTo>
                    <a:pt x="50" y="157"/>
                  </a:lnTo>
                  <a:lnTo>
                    <a:pt x="50" y="178"/>
                  </a:lnTo>
                  <a:lnTo>
                    <a:pt x="144" y="178"/>
                  </a:lnTo>
                  <a:lnTo>
                    <a:pt x="1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0">
              <a:extLst>
                <a:ext uri="{FF2B5EF4-FFF2-40B4-BE49-F238E27FC236}">
                  <a16:creationId xmlns:a16="http://schemas.microsoft.com/office/drawing/2014/main" id="{29C809F1-D9EF-DEC3-57D2-E6B7D92C3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114" y="4773886"/>
              <a:ext cx="213437" cy="253278"/>
            </a:xfrm>
            <a:custGeom>
              <a:avLst/>
              <a:gdLst>
                <a:gd name="T0" fmla="*/ 0 w 150"/>
                <a:gd name="T1" fmla="*/ 0 h 178"/>
                <a:gd name="T2" fmla="*/ 0 w 150"/>
                <a:gd name="T3" fmla="*/ 178 h 178"/>
                <a:gd name="T4" fmla="*/ 3 w 150"/>
                <a:gd name="T5" fmla="*/ 178 h 178"/>
                <a:gd name="T6" fmla="*/ 100 w 150"/>
                <a:gd name="T7" fmla="*/ 178 h 178"/>
                <a:gd name="T8" fmla="*/ 100 w 150"/>
                <a:gd name="T9" fmla="*/ 157 h 178"/>
                <a:gd name="T10" fmla="*/ 150 w 150"/>
                <a:gd name="T11" fmla="*/ 116 h 178"/>
                <a:gd name="T12" fmla="*/ 150 w 150"/>
                <a:gd name="T13" fmla="*/ 0 h 178"/>
                <a:gd name="T14" fmla="*/ 0 w 150"/>
                <a:gd name="T1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78">
                  <a:moveTo>
                    <a:pt x="0" y="0"/>
                  </a:moveTo>
                  <a:lnTo>
                    <a:pt x="0" y="178"/>
                  </a:lnTo>
                  <a:lnTo>
                    <a:pt x="3" y="178"/>
                  </a:lnTo>
                  <a:lnTo>
                    <a:pt x="100" y="178"/>
                  </a:lnTo>
                  <a:lnTo>
                    <a:pt x="100" y="157"/>
                  </a:lnTo>
                  <a:lnTo>
                    <a:pt x="150" y="116"/>
                  </a:lnTo>
                  <a:lnTo>
                    <a:pt x="1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972F2BA7-689D-FDD6-277C-A942FE38C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185" y="4401083"/>
              <a:ext cx="303080" cy="175018"/>
            </a:xfrm>
            <a:custGeom>
              <a:avLst/>
              <a:gdLst>
                <a:gd name="T0" fmla="*/ 0 w 90"/>
                <a:gd name="T1" fmla="*/ 18 h 52"/>
                <a:gd name="T2" fmla="*/ 67 w 90"/>
                <a:gd name="T3" fmla="*/ 52 h 52"/>
                <a:gd name="T4" fmla="*/ 83 w 90"/>
                <a:gd name="T5" fmla="*/ 16 h 52"/>
                <a:gd name="T6" fmla="*/ 90 w 90"/>
                <a:gd name="T7" fmla="*/ 3 h 52"/>
                <a:gd name="T8" fmla="*/ 90 w 90"/>
                <a:gd name="T9" fmla="*/ 0 h 52"/>
                <a:gd name="T10" fmla="*/ 0 w 90"/>
                <a:gd name="T1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2">
                  <a:moveTo>
                    <a:pt x="0" y="18"/>
                  </a:moveTo>
                  <a:cubicBezTo>
                    <a:pt x="67" y="52"/>
                    <a:pt x="67" y="52"/>
                    <a:pt x="67" y="52"/>
                  </a:cubicBezTo>
                  <a:cubicBezTo>
                    <a:pt x="71" y="40"/>
                    <a:pt x="77" y="28"/>
                    <a:pt x="83" y="16"/>
                  </a:cubicBezTo>
                  <a:cubicBezTo>
                    <a:pt x="86" y="12"/>
                    <a:pt x="88" y="8"/>
                    <a:pt x="90" y="3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8AFBC698-7372-1CFA-230B-7F68A03FD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413" y="3679667"/>
              <a:ext cx="426874" cy="317310"/>
            </a:xfrm>
            <a:custGeom>
              <a:avLst/>
              <a:gdLst>
                <a:gd name="T0" fmla="*/ 229 w 300"/>
                <a:gd name="T1" fmla="*/ 0 h 223"/>
                <a:gd name="T2" fmla="*/ 0 w 300"/>
                <a:gd name="T3" fmla="*/ 220 h 223"/>
                <a:gd name="T4" fmla="*/ 2 w 300"/>
                <a:gd name="T5" fmla="*/ 223 h 223"/>
                <a:gd name="T6" fmla="*/ 300 w 300"/>
                <a:gd name="T7" fmla="*/ 220 h 223"/>
                <a:gd name="T8" fmla="*/ 229 w 300"/>
                <a:gd name="T9" fmla="*/ 0 h 223"/>
                <a:gd name="T10" fmla="*/ 229 w 300"/>
                <a:gd name="T1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223">
                  <a:moveTo>
                    <a:pt x="229" y="0"/>
                  </a:moveTo>
                  <a:lnTo>
                    <a:pt x="0" y="220"/>
                  </a:lnTo>
                  <a:lnTo>
                    <a:pt x="2" y="223"/>
                  </a:lnTo>
                  <a:lnTo>
                    <a:pt x="300" y="220"/>
                  </a:lnTo>
                  <a:lnTo>
                    <a:pt x="229" y="0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787B384-1FC6-10C3-F225-708D876A3883}"/>
                </a:ext>
              </a:extLst>
            </p:cNvPr>
            <p:cNvGrpSpPr/>
            <p:nvPr/>
          </p:nvGrpSpPr>
          <p:grpSpPr>
            <a:xfrm>
              <a:off x="8784046" y="3484729"/>
              <a:ext cx="940545" cy="976117"/>
              <a:chOff x="7410145" y="3695741"/>
              <a:chExt cx="971438" cy="1008179"/>
            </a:xfrm>
            <a:solidFill>
              <a:srgbClr val="7F7F7F"/>
            </a:solidFill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575B2C1-B6C0-3CEA-20A4-53DF42A6B35A}"/>
                  </a:ext>
                </a:extLst>
              </p:cNvPr>
              <p:cNvGrpSpPr/>
              <p:nvPr/>
            </p:nvGrpSpPr>
            <p:grpSpPr>
              <a:xfrm>
                <a:off x="7410145" y="3695741"/>
                <a:ext cx="971438" cy="845047"/>
                <a:chOff x="7410145" y="3695741"/>
                <a:chExt cx="971438" cy="845047"/>
              </a:xfrm>
              <a:grpFill/>
            </p:grpSpPr>
            <p:sp>
              <p:nvSpPr>
                <p:cNvPr id="108" name="Freeform 18">
                  <a:extLst>
                    <a:ext uri="{FF2B5EF4-FFF2-40B4-BE49-F238E27FC236}">
                      <a16:creationId xmlns:a16="http://schemas.microsoft.com/office/drawing/2014/main" id="{0C2FA048-350F-2454-61BD-CB133594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1295" y="3695741"/>
                  <a:ext cx="470288" cy="364473"/>
                </a:xfrm>
                <a:custGeom>
                  <a:avLst/>
                  <a:gdLst>
                    <a:gd name="T0" fmla="*/ 134 w 135"/>
                    <a:gd name="T1" fmla="*/ 105 h 105"/>
                    <a:gd name="T2" fmla="*/ 135 w 135"/>
                    <a:gd name="T3" fmla="*/ 105 h 105"/>
                    <a:gd name="T4" fmla="*/ 95 w 135"/>
                    <a:gd name="T5" fmla="*/ 19 h 105"/>
                    <a:gd name="T6" fmla="*/ 76 w 135"/>
                    <a:gd name="T7" fmla="*/ 0 h 105"/>
                    <a:gd name="T8" fmla="*/ 0 w 135"/>
                    <a:gd name="T9" fmla="*/ 58 h 105"/>
                    <a:gd name="T10" fmla="*/ 134 w 135"/>
                    <a:gd name="T11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5" h="105">
                      <a:moveTo>
                        <a:pt x="134" y="105"/>
                      </a:moveTo>
                      <a:cubicBezTo>
                        <a:pt x="135" y="105"/>
                        <a:pt x="135" y="105"/>
                        <a:pt x="135" y="105"/>
                      </a:cubicBezTo>
                      <a:cubicBezTo>
                        <a:pt x="129" y="67"/>
                        <a:pt x="112" y="36"/>
                        <a:pt x="95" y="19"/>
                      </a:cubicBezTo>
                      <a:cubicBezTo>
                        <a:pt x="90" y="13"/>
                        <a:pt x="83" y="6"/>
                        <a:pt x="76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lnTo>
                        <a:pt x="134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20">
                  <a:extLst>
                    <a:ext uri="{FF2B5EF4-FFF2-40B4-BE49-F238E27FC236}">
                      <a16:creationId xmlns:a16="http://schemas.microsoft.com/office/drawing/2014/main" id="{4C0EF19D-7DBF-D12A-808D-F58E76C2B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10145" y="4220405"/>
                  <a:ext cx="404153" cy="320383"/>
                </a:xfrm>
                <a:custGeom>
                  <a:avLst/>
                  <a:gdLst>
                    <a:gd name="T0" fmla="*/ 275 w 275"/>
                    <a:gd name="T1" fmla="*/ 164 h 218"/>
                    <a:gd name="T2" fmla="*/ 275 w 275"/>
                    <a:gd name="T3" fmla="*/ 161 h 218"/>
                    <a:gd name="T4" fmla="*/ 112 w 275"/>
                    <a:gd name="T5" fmla="*/ 0 h 218"/>
                    <a:gd name="T6" fmla="*/ 107 w 275"/>
                    <a:gd name="T7" fmla="*/ 3 h 218"/>
                    <a:gd name="T8" fmla="*/ 0 w 275"/>
                    <a:gd name="T9" fmla="*/ 216 h 218"/>
                    <a:gd name="T10" fmla="*/ 7 w 275"/>
                    <a:gd name="T11" fmla="*/ 218 h 218"/>
                    <a:gd name="T12" fmla="*/ 275 w 275"/>
                    <a:gd name="T13" fmla="*/ 164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5" h="218">
                      <a:moveTo>
                        <a:pt x="275" y="164"/>
                      </a:moveTo>
                      <a:lnTo>
                        <a:pt x="275" y="161"/>
                      </a:lnTo>
                      <a:lnTo>
                        <a:pt x="112" y="0"/>
                      </a:lnTo>
                      <a:lnTo>
                        <a:pt x="107" y="3"/>
                      </a:lnTo>
                      <a:lnTo>
                        <a:pt x="0" y="216"/>
                      </a:lnTo>
                      <a:lnTo>
                        <a:pt x="7" y="218"/>
                      </a:lnTo>
                      <a:lnTo>
                        <a:pt x="275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Freeform 17">
                <a:extLst>
                  <a:ext uri="{FF2B5EF4-FFF2-40B4-BE49-F238E27FC236}">
                    <a16:creationId xmlns:a16="http://schemas.microsoft.com/office/drawing/2014/main" id="{FD5EEEB2-E956-3F9F-D896-AAF7DCFF0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4299" y="4401172"/>
                <a:ext cx="361534" cy="302748"/>
              </a:xfrm>
              <a:custGeom>
                <a:avLst/>
                <a:gdLst>
                  <a:gd name="T0" fmla="*/ 0 w 246"/>
                  <a:gd name="T1" fmla="*/ 41 h 206"/>
                  <a:gd name="T2" fmla="*/ 54 w 246"/>
                  <a:gd name="T3" fmla="*/ 206 h 206"/>
                  <a:gd name="T4" fmla="*/ 246 w 246"/>
                  <a:gd name="T5" fmla="*/ 0 h 206"/>
                  <a:gd name="T6" fmla="*/ 7 w 246"/>
                  <a:gd name="T7" fmla="*/ 38 h 206"/>
                  <a:gd name="T8" fmla="*/ 0 w 246"/>
                  <a:gd name="T9" fmla="*/ 4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06">
                    <a:moveTo>
                      <a:pt x="0" y="41"/>
                    </a:moveTo>
                    <a:lnTo>
                      <a:pt x="54" y="206"/>
                    </a:lnTo>
                    <a:lnTo>
                      <a:pt x="246" y="0"/>
                    </a:lnTo>
                    <a:lnTo>
                      <a:pt x="7" y="3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BE4DF0C-A4B5-027F-00C3-65256D1083A1}"/>
                </a:ext>
              </a:extLst>
            </p:cNvPr>
            <p:cNvGrpSpPr/>
            <p:nvPr/>
          </p:nvGrpSpPr>
          <p:grpSpPr>
            <a:xfrm>
              <a:off x="8788315" y="3679667"/>
              <a:ext cx="932007" cy="906394"/>
              <a:chOff x="7414554" y="3897082"/>
              <a:chExt cx="962620" cy="936166"/>
            </a:xfrm>
            <a:solidFill>
              <a:srgbClr val="F2F2F2"/>
            </a:solidFill>
          </p:grpSpPr>
          <p:sp>
            <p:nvSpPr>
              <p:cNvPr id="102" name="Freeform 24">
                <a:extLst>
                  <a:ext uri="{FF2B5EF4-FFF2-40B4-BE49-F238E27FC236}">
                    <a16:creationId xmlns:a16="http://schemas.microsoft.com/office/drawing/2014/main" id="{7D569BD0-6EDC-5E0F-091F-0865EE8F6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4554" y="4540788"/>
                <a:ext cx="479105" cy="292460"/>
              </a:xfrm>
              <a:custGeom>
                <a:avLst/>
                <a:gdLst>
                  <a:gd name="T0" fmla="*/ 2 w 138"/>
                  <a:gd name="T1" fmla="*/ 0 h 84"/>
                  <a:gd name="T2" fmla="*/ 0 w 138"/>
                  <a:gd name="T3" fmla="*/ 0 h 84"/>
                  <a:gd name="T4" fmla="*/ 24 w 138"/>
                  <a:gd name="T5" fmla="*/ 45 h 84"/>
                  <a:gd name="T6" fmla="*/ 42 w 138"/>
                  <a:gd name="T7" fmla="*/ 84 h 84"/>
                  <a:gd name="T8" fmla="*/ 138 w 138"/>
                  <a:gd name="T9" fmla="*/ 47 h 84"/>
                  <a:gd name="T10" fmla="*/ 2 w 138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84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16"/>
                      <a:pt x="17" y="31"/>
                      <a:pt x="24" y="45"/>
                    </a:cubicBezTo>
                    <a:cubicBezTo>
                      <a:pt x="31" y="57"/>
                      <a:pt x="37" y="71"/>
                      <a:pt x="42" y="84"/>
                    </a:cubicBezTo>
                    <a:cubicBezTo>
                      <a:pt x="138" y="47"/>
                      <a:pt x="138" y="47"/>
                      <a:pt x="138" y="47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274F34A9-C701-3FA3-C139-792CDBF01837}"/>
                  </a:ext>
                </a:extLst>
              </p:cNvPr>
              <p:cNvGrpSpPr/>
              <p:nvPr/>
            </p:nvGrpSpPr>
            <p:grpSpPr>
              <a:xfrm>
                <a:off x="7817238" y="3897082"/>
                <a:ext cx="559936" cy="564345"/>
                <a:chOff x="7817238" y="3897082"/>
                <a:chExt cx="559936" cy="564345"/>
              </a:xfrm>
              <a:grpFill/>
            </p:grpSpPr>
            <p:sp>
              <p:nvSpPr>
                <p:cNvPr id="104" name="Freeform 26">
                  <a:extLst>
                    <a:ext uri="{FF2B5EF4-FFF2-40B4-BE49-F238E27FC236}">
                      <a16:creationId xmlns:a16="http://schemas.microsoft.com/office/drawing/2014/main" id="{B600DE86-AEBF-E8C1-AF4B-43BD31B82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17238" y="4220405"/>
                  <a:ext cx="358594" cy="241022"/>
                </a:xfrm>
                <a:custGeom>
                  <a:avLst/>
                  <a:gdLst>
                    <a:gd name="T0" fmla="*/ 0 w 244"/>
                    <a:gd name="T1" fmla="*/ 164 h 164"/>
                    <a:gd name="T2" fmla="*/ 5 w 244"/>
                    <a:gd name="T3" fmla="*/ 161 h 164"/>
                    <a:gd name="T4" fmla="*/ 244 w 244"/>
                    <a:gd name="T5" fmla="*/ 123 h 164"/>
                    <a:gd name="T6" fmla="*/ 137 w 244"/>
                    <a:gd name="T7" fmla="*/ 0 h 164"/>
                    <a:gd name="T8" fmla="*/ 0 w 244"/>
                    <a:gd name="T9" fmla="*/ 164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164">
                      <a:moveTo>
                        <a:pt x="0" y="164"/>
                      </a:moveTo>
                      <a:lnTo>
                        <a:pt x="5" y="161"/>
                      </a:lnTo>
                      <a:lnTo>
                        <a:pt x="244" y="123"/>
                      </a:lnTo>
                      <a:lnTo>
                        <a:pt x="137" y="0"/>
                      </a:lnTo>
                      <a:lnTo>
                        <a:pt x="0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27">
                  <a:extLst>
                    <a:ext uri="{FF2B5EF4-FFF2-40B4-BE49-F238E27FC236}">
                      <a16:creationId xmlns:a16="http://schemas.microsoft.com/office/drawing/2014/main" id="{47D7600F-CD12-142E-7644-12C7045C86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1295" y="3897082"/>
                  <a:ext cx="465879" cy="323323"/>
                </a:xfrm>
                <a:custGeom>
                  <a:avLst/>
                  <a:gdLst>
                    <a:gd name="T0" fmla="*/ 317 w 317"/>
                    <a:gd name="T1" fmla="*/ 111 h 220"/>
                    <a:gd name="T2" fmla="*/ 0 w 317"/>
                    <a:gd name="T3" fmla="*/ 0 h 220"/>
                    <a:gd name="T4" fmla="*/ 71 w 317"/>
                    <a:gd name="T5" fmla="*/ 220 h 220"/>
                    <a:gd name="T6" fmla="*/ 73 w 317"/>
                    <a:gd name="T7" fmla="*/ 220 h 220"/>
                    <a:gd name="T8" fmla="*/ 317 w 317"/>
                    <a:gd name="T9" fmla="*/ 11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7" h="220">
                      <a:moveTo>
                        <a:pt x="317" y="111"/>
                      </a:moveTo>
                      <a:lnTo>
                        <a:pt x="0" y="0"/>
                      </a:lnTo>
                      <a:lnTo>
                        <a:pt x="71" y="220"/>
                      </a:lnTo>
                      <a:lnTo>
                        <a:pt x="73" y="220"/>
                      </a:lnTo>
                      <a:lnTo>
                        <a:pt x="317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D0D2449-D94E-0CA7-F66A-021FC796A0A5}"/>
              </a:ext>
            </a:extLst>
          </p:cNvPr>
          <p:cNvGrpSpPr/>
          <p:nvPr userDrawn="1"/>
        </p:nvGrpSpPr>
        <p:grpSpPr>
          <a:xfrm>
            <a:off x="9447430" y="1320199"/>
            <a:ext cx="405441" cy="586924"/>
            <a:chOff x="6552467" y="2463479"/>
            <a:chExt cx="405441" cy="586924"/>
          </a:xfrm>
        </p:grpSpPr>
        <p:sp>
          <p:nvSpPr>
            <p:cNvPr id="127" name="Freeform: Shape 75">
              <a:extLst>
                <a:ext uri="{FF2B5EF4-FFF2-40B4-BE49-F238E27FC236}">
                  <a16:creationId xmlns:a16="http://schemas.microsoft.com/office/drawing/2014/main" id="{4AE1942A-02EC-A610-E0FD-284522EDD39E}"/>
                </a:ext>
              </a:extLst>
            </p:cNvPr>
            <p:cNvSpPr/>
            <p:nvPr/>
          </p:nvSpPr>
          <p:spPr>
            <a:xfrm>
              <a:off x="6552467" y="2463479"/>
              <a:ext cx="405441" cy="423159"/>
            </a:xfrm>
            <a:custGeom>
              <a:avLst/>
              <a:gdLst>
                <a:gd name="connsiteX0" fmla="*/ 308711 w 405441"/>
                <a:gd name="connsiteY0" fmla="*/ 414588 h 423159"/>
                <a:gd name="connsiteX1" fmla="*/ 356148 w 405441"/>
                <a:gd name="connsiteY1" fmla="*/ 337555 h 423159"/>
                <a:gd name="connsiteX2" fmla="*/ 391340 w 405441"/>
                <a:gd name="connsiteY2" fmla="*/ 279885 h 423159"/>
                <a:gd name="connsiteX3" fmla="*/ 405442 w 405441"/>
                <a:gd name="connsiteY3" fmla="*/ 209694 h 423159"/>
                <a:gd name="connsiteX4" fmla="*/ 405442 w 405441"/>
                <a:gd name="connsiteY4" fmla="*/ 202721 h 423159"/>
                <a:gd name="connsiteX5" fmla="*/ 202721 w 405441"/>
                <a:gd name="connsiteY5" fmla="*/ 0 h 423159"/>
                <a:gd name="connsiteX6" fmla="*/ 0 w 405441"/>
                <a:gd name="connsiteY6" fmla="*/ 202721 h 423159"/>
                <a:gd name="connsiteX7" fmla="*/ 0 w 405441"/>
                <a:gd name="connsiteY7" fmla="*/ 209694 h 423159"/>
                <a:gd name="connsiteX8" fmla="*/ 14109 w 405441"/>
                <a:gd name="connsiteY8" fmla="*/ 279860 h 423159"/>
                <a:gd name="connsiteX9" fmla="*/ 49302 w 405441"/>
                <a:gd name="connsiteY9" fmla="*/ 337530 h 423159"/>
                <a:gd name="connsiteX10" fmla="*/ 96738 w 405441"/>
                <a:gd name="connsiteY10" fmla="*/ 414564 h 423159"/>
                <a:gd name="connsiteX11" fmla="*/ 110613 w 405441"/>
                <a:gd name="connsiteY11" fmla="*/ 423159 h 423159"/>
                <a:gd name="connsiteX12" fmla="*/ 294837 w 405441"/>
                <a:gd name="connsiteY12" fmla="*/ 423159 h 423159"/>
                <a:gd name="connsiteX13" fmla="*/ 308711 w 405441"/>
                <a:gd name="connsiteY13" fmla="*/ 414588 h 423159"/>
                <a:gd name="connsiteX14" fmla="*/ 294351 w 405441"/>
                <a:gd name="connsiteY14" fmla="*/ 406966 h 423159"/>
                <a:gd name="connsiteX15" fmla="*/ 111091 w 405441"/>
                <a:gd name="connsiteY15" fmla="*/ 406966 h 423159"/>
                <a:gd name="connsiteX16" fmla="*/ 61457 w 405441"/>
                <a:gd name="connsiteY16" fmla="*/ 326762 h 423159"/>
                <a:gd name="connsiteX17" fmla="*/ 29273 w 405441"/>
                <a:gd name="connsiteY17" fmla="*/ 274054 h 423159"/>
                <a:gd name="connsiteX18" fmla="*/ 16218 w 405441"/>
                <a:gd name="connsiteY18" fmla="*/ 209443 h 423159"/>
                <a:gd name="connsiteX19" fmla="*/ 16218 w 405441"/>
                <a:gd name="connsiteY19" fmla="*/ 203021 h 423159"/>
                <a:gd name="connsiteX20" fmla="*/ 202571 w 405441"/>
                <a:gd name="connsiteY20" fmla="*/ 16368 h 423159"/>
                <a:gd name="connsiteX21" fmla="*/ 389224 w 405441"/>
                <a:gd name="connsiteY21" fmla="*/ 202721 h 423159"/>
                <a:gd name="connsiteX22" fmla="*/ 389224 w 405441"/>
                <a:gd name="connsiteY22" fmla="*/ 209443 h 423159"/>
                <a:gd name="connsiteX23" fmla="*/ 376250 w 405441"/>
                <a:gd name="connsiteY23" fmla="*/ 273997 h 423159"/>
                <a:gd name="connsiteX24" fmla="*/ 344220 w 405441"/>
                <a:gd name="connsiteY24" fmla="*/ 326575 h 423159"/>
                <a:gd name="connsiteX25" fmla="*/ 294351 w 405441"/>
                <a:gd name="connsiteY25" fmla="*/ 406966 h 42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5441" h="423159">
                  <a:moveTo>
                    <a:pt x="308711" y="414588"/>
                  </a:moveTo>
                  <a:cubicBezTo>
                    <a:pt x="317307" y="397065"/>
                    <a:pt x="337579" y="357827"/>
                    <a:pt x="356148" y="337555"/>
                  </a:cubicBezTo>
                  <a:cubicBezTo>
                    <a:pt x="371215" y="320577"/>
                    <a:pt x="383133" y="301048"/>
                    <a:pt x="391340" y="279885"/>
                  </a:cubicBezTo>
                  <a:cubicBezTo>
                    <a:pt x="399944" y="257444"/>
                    <a:pt x="404710" y="233716"/>
                    <a:pt x="405442" y="209694"/>
                  </a:cubicBezTo>
                  <a:lnTo>
                    <a:pt x="405442" y="202721"/>
                  </a:lnTo>
                  <a:cubicBezTo>
                    <a:pt x="405442" y="90761"/>
                    <a:pt x="314680" y="0"/>
                    <a:pt x="202721" y="0"/>
                  </a:cubicBezTo>
                  <a:cubicBezTo>
                    <a:pt x="90761" y="0"/>
                    <a:pt x="0" y="90761"/>
                    <a:pt x="0" y="202721"/>
                  </a:cubicBezTo>
                  <a:lnTo>
                    <a:pt x="0" y="209694"/>
                  </a:lnTo>
                  <a:cubicBezTo>
                    <a:pt x="736" y="233709"/>
                    <a:pt x="5506" y="257428"/>
                    <a:pt x="14109" y="279860"/>
                  </a:cubicBezTo>
                  <a:cubicBezTo>
                    <a:pt x="22317" y="301023"/>
                    <a:pt x="34235" y="320553"/>
                    <a:pt x="49302" y="337530"/>
                  </a:cubicBezTo>
                  <a:cubicBezTo>
                    <a:pt x="67871" y="357729"/>
                    <a:pt x="88143" y="397065"/>
                    <a:pt x="96738" y="414564"/>
                  </a:cubicBezTo>
                  <a:cubicBezTo>
                    <a:pt x="99359" y="419828"/>
                    <a:pt x="104732" y="423157"/>
                    <a:pt x="110613" y="423159"/>
                  </a:cubicBezTo>
                  <a:lnTo>
                    <a:pt x="294837" y="423159"/>
                  </a:lnTo>
                  <a:cubicBezTo>
                    <a:pt x="300712" y="423162"/>
                    <a:pt x="306084" y="419844"/>
                    <a:pt x="308711" y="414588"/>
                  </a:cubicBezTo>
                  <a:close/>
                  <a:moveTo>
                    <a:pt x="294351" y="406966"/>
                  </a:moveTo>
                  <a:lnTo>
                    <a:pt x="111091" y="406966"/>
                  </a:lnTo>
                  <a:cubicBezTo>
                    <a:pt x="100631" y="385689"/>
                    <a:pt x="80480" y="347447"/>
                    <a:pt x="61457" y="326762"/>
                  </a:cubicBezTo>
                  <a:cubicBezTo>
                    <a:pt x="47672" y="311252"/>
                    <a:pt x="36772" y="293402"/>
                    <a:pt x="29273" y="274054"/>
                  </a:cubicBezTo>
                  <a:cubicBezTo>
                    <a:pt x="21339" y="253399"/>
                    <a:pt x="16926" y="231558"/>
                    <a:pt x="16218" y="209443"/>
                  </a:cubicBezTo>
                  <a:lnTo>
                    <a:pt x="16218" y="203021"/>
                  </a:lnTo>
                  <a:cubicBezTo>
                    <a:pt x="16135" y="100018"/>
                    <a:pt x="99568" y="16450"/>
                    <a:pt x="202571" y="16368"/>
                  </a:cubicBezTo>
                  <a:cubicBezTo>
                    <a:pt x="305573" y="16285"/>
                    <a:pt x="389141" y="99718"/>
                    <a:pt x="389224" y="202721"/>
                  </a:cubicBezTo>
                  <a:lnTo>
                    <a:pt x="389224" y="209443"/>
                  </a:lnTo>
                  <a:cubicBezTo>
                    <a:pt x="388540" y="231536"/>
                    <a:pt x="384154" y="253356"/>
                    <a:pt x="376250" y="273997"/>
                  </a:cubicBezTo>
                  <a:cubicBezTo>
                    <a:pt x="368789" y="293291"/>
                    <a:pt x="357943" y="311096"/>
                    <a:pt x="344220" y="326575"/>
                  </a:cubicBezTo>
                  <a:cubicBezTo>
                    <a:pt x="324889" y="347691"/>
                    <a:pt x="304754" y="385851"/>
                    <a:pt x="294351" y="406966"/>
                  </a:cubicBezTo>
                  <a:close/>
                </a:path>
              </a:pathLst>
            </a:custGeom>
            <a:solidFill>
              <a:schemeClr val="bg1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/>
            </a:p>
          </p:txBody>
        </p:sp>
        <p:sp>
          <p:nvSpPr>
            <p:cNvPr id="128" name="Freeform: Shape 76">
              <a:extLst>
                <a:ext uri="{FF2B5EF4-FFF2-40B4-BE49-F238E27FC236}">
                  <a16:creationId xmlns:a16="http://schemas.microsoft.com/office/drawing/2014/main" id="{9BEC3068-2D41-EBAC-8357-7F805A438233}"/>
                </a:ext>
              </a:extLst>
            </p:cNvPr>
            <p:cNvSpPr/>
            <p:nvPr/>
          </p:nvSpPr>
          <p:spPr>
            <a:xfrm>
              <a:off x="6657882" y="2935778"/>
              <a:ext cx="194612" cy="16217"/>
            </a:xfrm>
            <a:custGeom>
              <a:avLst/>
              <a:gdLst>
                <a:gd name="connsiteX0" fmla="*/ 194612 w 194612"/>
                <a:gd name="connsiteY0" fmla="*/ 8109 h 16217"/>
                <a:gd name="connsiteX1" fmla="*/ 186503 w 194612"/>
                <a:gd name="connsiteY1" fmla="*/ 0 h 16217"/>
                <a:gd name="connsiteX2" fmla="*/ 8109 w 194612"/>
                <a:gd name="connsiteY2" fmla="*/ 0 h 16217"/>
                <a:gd name="connsiteX3" fmla="*/ 0 w 194612"/>
                <a:gd name="connsiteY3" fmla="*/ 8109 h 16217"/>
                <a:gd name="connsiteX4" fmla="*/ 8109 w 194612"/>
                <a:gd name="connsiteY4" fmla="*/ 16218 h 16217"/>
                <a:gd name="connsiteX5" fmla="*/ 186503 w 194612"/>
                <a:gd name="connsiteY5" fmla="*/ 16218 h 16217"/>
                <a:gd name="connsiteX6" fmla="*/ 194612 w 194612"/>
                <a:gd name="connsiteY6" fmla="*/ 8109 h 1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12" h="16217">
                  <a:moveTo>
                    <a:pt x="194612" y="8109"/>
                  </a:moveTo>
                  <a:cubicBezTo>
                    <a:pt x="194612" y="3630"/>
                    <a:pt x="190982" y="0"/>
                    <a:pt x="186503" y="0"/>
                  </a:cubicBezTo>
                  <a:lnTo>
                    <a:pt x="8109" y="0"/>
                  </a:lnTo>
                  <a:cubicBezTo>
                    <a:pt x="3630" y="0"/>
                    <a:pt x="0" y="3630"/>
                    <a:pt x="0" y="8109"/>
                  </a:cubicBezTo>
                  <a:cubicBezTo>
                    <a:pt x="0" y="12587"/>
                    <a:pt x="3630" y="16218"/>
                    <a:pt x="8109" y="16218"/>
                  </a:cubicBezTo>
                  <a:lnTo>
                    <a:pt x="186503" y="16218"/>
                  </a:lnTo>
                  <a:cubicBezTo>
                    <a:pt x="190982" y="16218"/>
                    <a:pt x="194612" y="12587"/>
                    <a:pt x="194612" y="8109"/>
                  </a:cubicBezTo>
                  <a:close/>
                </a:path>
              </a:pathLst>
            </a:custGeom>
            <a:solidFill>
              <a:schemeClr val="bg1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/>
            </a:p>
          </p:txBody>
        </p:sp>
        <p:sp>
          <p:nvSpPr>
            <p:cNvPr id="129" name="Freeform: Shape 77">
              <a:extLst>
                <a:ext uri="{FF2B5EF4-FFF2-40B4-BE49-F238E27FC236}">
                  <a16:creationId xmlns:a16="http://schemas.microsoft.com/office/drawing/2014/main" id="{A1BC2AE7-6628-2723-AF60-CB8564EDD1B5}"/>
                </a:ext>
              </a:extLst>
            </p:cNvPr>
            <p:cNvSpPr/>
            <p:nvPr/>
          </p:nvSpPr>
          <p:spPr>
            <a:xfrm>
              <a:off x="6708299" y="2998346"/>
              <a:ext cx="93727" cy="52057"/>
            </a:xfrm>
            <a:custGeom>
              <a:avLst/>
              <a:gdLst>
                <a:gd name="connsiteX0" fmla="*/ 8136 w 93727"/>
                <a:gd name="connsiteY0" fmla="*/ 0 h 52057"/>
                <a:gd name="connsiteX1" fmla="*/ 0 w 93727"/>
                <a:gd name="connsiteY1" fmla="*/ 8081 h 52057"/>
                <a:gd name="connsiteX2" fmla="*/ 28 w 93727"/>
                <a:gd name="connsiteY2" fmla="*/ 8774 h 52057"/>
                <a:gd name="connsiteX3" fmla="*/ 50565 w 93727"/>
                <a:gd name="connsiteY3" fmla="*/ 51910 h 52057"/>
                <a:gd name="connsiteX4" fmla="*/ 93701 w 93727"/>
                <a:gd name="connsiteY4" fmla="*/ 8774 h 52057"/>
                <a:gd name="connsiteX5" fmla="*/ 86267 w 93727"/>
                <a:gd name="connsiteY5" fmla="*/ 42 h 52057"/>
                <a:gd name="connsiteX6" fmla="*/ 85592 w 93727"/>
                <a:gd name="connsiteY6" fmla="*/ 16 h 52057"/>
                <a:gd name="connsiteX7" fmla="*/ 46937 w 93727"/>
                <a:gd name="connsiteY7" fmla="*/ 35817 h 52057"/>
                <a:gd name="connsiteX8" fmla="*/ 18272 w 93727"/>
                <a:gd name="connsiteY8" fmla="*/ 16218 h 52057"/>
                <a:gd name="connsiteX9" fmla="*/ 75529 w 93727"/>
                <a:gd name="connsiteY9" fmla="*/ 16218 h 52057"/>
                <a:gd name="connsiteX10" fmla="*/ 46937 w 93727"/>
                <a:gd name="connsiteY10" fmla="*/ 35817 h 5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727" h="52057">
                  <a:moveTo>
                    <a:pt x="8136" y="0"/>
                  </a:moveTo>
                  <a:cubicBezTo>
                    <a:pt x="3658" y="-15"/>
                    <a:pt x="15" y="3603"/>
                    <a:pt x="0" y="8081"/>
                  </a:cubicBezTo>
                  <a:cubicBezTo>
                    <a:pt x="-1" y="8312"/>
                    <a:pt x="9" y="8543"/>
                    <a:pt x="28" y="8774"/>
                  </a:cubicBezTo>
                  <a:cubicBezTo>
                    <a:pt x="2071" y="34641"/>
                    <a:pt x="24698" y="53954"/>
                    <a:pt x="50565" y="51910"/>
                  </a:cubicBezTo>
                  <a:cubicBezTo>
                    <a:pt x="73593" y="50091"/>
                    <a:pt x="91881" y="31801"/>
                    <a:pt x="93701" y="8774"/>
                  </a:cubicBezTo>
                  <a:cubicBezTo>
                    <a:pt x="94059" y="4310"/>
                    <a:pt x="90731" y="401"/>
                    <a:pt x="86267" y="42"/>
                  </a:cubicBezTo>
                  <a:cubicBezTo>
                    <a:pt x="86042" y="24"/>
                    <a:pt x="85817" y="15"/>
                    <a:pt x="85592" y="16"/>
                  </a:cubicBezTo>
                  <a:close/>
                  <a:moveTo>
                    <a:pt x="46937" y="35817"/>
                  </a:moveTo>
                  <a:cubicBezTo>
                    <a:pt x="34283" y="35730"/>
                    <a:pt x="22945" y="27978"/>
                    <a:pt x="18272" y="16218"/>
                  </a:cubicBezTo>
                  <a:lnTo>
                    <a:pt x="75529" y="16218"/>
                  </a:lnTo>
                  <a:cubicBezTo>
                    <a:pt x="70883" y="27967"/>
                    <a:pt x="59572" y="35720"/>
                    <a:pt x="46937" y="35817"/>
                  </a:cubicBezTo>
                  <a:close/>
                </a:path>
              </a:pathLst>
            </a:custGeom>
            <a:solidFill>
              <a:schemeClr val="bg1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/>
            </a:p>
          </p:txBody>
        </p:sp>
      </p:grpSp>
      <p:pic>
        <p:nvPicPr>
          <p:cNvPr id="130" name="Graphic 65" descr="Bullseye">
            <a:extLst>
              <a:ext uri="{FF2B5EF4-FFF2-40B4-BE49-F238E27FC236}">
                <a16:creationId xmlns:a16="http://schemas.microsoft.com/office/drawing/2014/main" id="{5386226F-AD05-9B33-FE0F-D55E0F273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3075" y="5344730"/>
            <a:ext cx="778448" cy="778448"/>
          </a:xfrm>
          <a:prstGeom prst="rect">
            <a:avLst/>
          </a:prstGeom>
        </p:spPr>
      </p:pic>
      <p:sp>
        <p:nvSpPr>
          <p:cNvPr id="131" name="Freeform 86">
            <a:extLst>
              <a:ext uri="{FF2B5EF4-FFF2-40B4-BE49-F238E27FC236}">
                <a16:creationId xmlns:a16="http://schemas.microsoft.com/office/drawing/2014/main" id="{5A9BA2C3-64A9-BB18-B307-BD1F7860E3A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473388" y="3575092"/>
            <a:ext cx="487747" cy="541025"/>
          </a:xfrm>
          <a:custGeom>
            <a:avLst/>
            <a:gdLst>
              <a:gd name="T0" fmla="*/ 208 w 575"/>
              <a:gd name="T1" fmla="*/ 639 h 639"/>
              <a:gd name="T2" fmla="*/ 201 w 575"/>
              <a:gd name="T3" fmla="*/ 373 h 639"/>
              <a:gd name="T4" fmla="*/ 369 w 575"/>
              <a:gd name="T5" fmla="*/ 366 h 639"/>
              <a:gd name="T6" fmla="*/ 376 w 575"/>
              <a:gd name="T7" fmla="*/ 632 h 639"/>
              <a:gd name="T8" fmla="*/ 215 w 575"/>
              <a:gd name="T9" fmla="*/ 625 h 639"/>
              <a:gd name="T10" fmla="*/ 362 w 575"/>
              <a:gd name="T11" fmla="*/ 380 h 639"/>
              <a:gd name="T12" fmla="*/ 215 w 575"/>
              <a:gd name="T13" fmla="*/ 625 h 639"/>
              <a:gd name="T14" fmla="*/ 10 w 575"/>
              <a:gd name="T15" fmla="*/ 639 h 639"/>
              <a:gd name="T16" fmla="*/ 3 w 575"/>
              <a:gd name="T17" fmla="*/ 503 h 639"/>
              <a:gd name="T18" fmla="*/ 170 w 575"/>
              <a:gd name="T19" fmla="*/ 496 h 639"/>
              <a:gd name="T20" fmla="*/ 177 w 575"/>
              <a:gd name="T21" fmla="*/ 632 h 639"/>
              <a:gd name="T22" fmla="*/ 17 w 575"/>
              <a:gd name="T23" fmla="*/ 625 h 639"/>
              <a:gd name="T24" fmla="*/ 163 w 575"/>
              <a:gd name="T25" fmla="*/ 510 h 639"/>
              <a:gd name="T26" fmla="*/ 17 w 575"/>
              <a:gd name="T27" fmla="*/ 625 h 639"/>
              <a:gd name="T28" fmla="*/ 5 w 575"/>
              <a:gd name="T29" fmla="*/ 411 h 639"/>
              <a:gd name="T30" fmla="*/ 292 w 575"/>
              <a:gd name="T31" fmla="*/ 47 h 639"/>
              <a:gd name="T32" fmla="*/ 256 w 575"/>
              <a:gd name="T33" fmla="*/ 4 h 639"/>
              <a:gd name="T34" fmla="*/ 417 w 575"/>
              <a:gd name="T35" fmla="*/ 0 h 639"/>
              <a:gd name="T36" fmla="*/ 424 w 575"/>
              <a:gd name="T37" fmla="*/ 163 h 639"/>
              <a:gd name="T38" fmla="*/ 412 w 575"/>
              <a:gd name="T39" fmla="*/ 168 h 639"/>
              <a:gd name="T40" fmla="*/ 31 w 575"/>
              <a:gd name="T41" fmla="*/ 414 h 639"/>
              <a:gd name="T42" fmla="*/ 279 w 575"/>
              <a:gd name="T43" fmla="*/ 14 h 639"/>
              <a:gd name="T44" fmla="*/ 307 w 575"/>
              <a:gd name="T45" fmla="*/ 51 h 639"/>
              <a:gd name="T46" fmla="*/ 16 w 575"/>
              <a:gd name="T47" fmla="*/ 402 h 639"/>
              <a:gd name="T48" fmla="*/ 22 w 575"/>
              <a:gd name="T49" fmla="*/ 403 h 639"/>
              <a:gd name="T50" fmla="*/ 383 w 575"/>
              <a:gd name="T51" fmla="*/ 118 h 639"/>
              <a:gd name="T52" fmla="*/ 410 w 575"/>
              <a:gd name="T53" fmla="*/ 14 h 639"/>
              <a:gd name="T54" fmla="*/ 568 w 575"/>
              <a:gd name="T55" fmla="*/ 639 h 639"/>
              <a:gd name="T56" fmla="*/ 400 w 575"/>
              <a:gd name="T57" fmla="*/ 632 h 639"/>
              <a:gd name="T58" fmla="*/ 407 w 575"/>
              <a:gd name="T59" fmla="*/ 238 h 639"/>
              <a:gd name="T60" fmla="*/ 575 w 575"/>
              <a:gd name="T61" fmla="*/ 245 h 639"/>
              <a:gd name="T62" fmla="*/ 568 w 575"/>
              <a:gd name="T63" fmla="*/ 639 h 639"/>
              <a:gd name="T64" fmla="*/ 561 w 575"/>
              <a:gd name="T65" fmla="*/ 625 h 639"/>
              <a:gd name="T66" fmla="*/ 414 w 575"/>
              <a:gd name="T67" fmla="*/ 252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5" h="639">
                <a:moveTo>
                  <a:pt x="369" y="639"/>
                </a:moveTo>
                <a:cubicBezTo>
                  <a:pt x="208" y="639"/>
                  <a:pt x="208" y="639"/>
                  <a:pt x="208" y="639"/>
                </a:cubicBezTo>
                <a:cubicBezTo>
                  <a:pt x="205" y="639"/>
                  <a:pt x="201" y="636"/>
                  <a:pt x="201" y="632"/>
                </a:cubicBezTo>
                <a:cubicBezTo>
                  <a:pt x="201" y="373"/>
                  <a:pt x="201" y="373"/>
                  <a:pt x="201" y="373"/>
                </a:cubicBezTo>
                <a:cubicBezTo>
                  <a:pt x="201" y="369"/>
                  <a:pt x="205" y="366"/>
                  <a:pt x="208" y="366"/>
                </a:cubicBezTo>
                <a:cubicBezTo>
                  <a:pt x="369" y="366"/>
                  <a:pt x="369" y="366"/>
                  <a:pt x="369" y="366"/>
                </a:cubicBezTo>
                <a:cubicBezTo>
                  <a:pt x="373" y="366"/>
                  <a:pt x="376" y="369"/>
                  <a:pt x="376" y="373"/>
                </a:cubicBezTo>
                <a:cubicBezTo>
                  <a:pt x="376" y="632"/>
                  <a:pt x="376" y="632"/>
                  <a:pt x="376" y="632"/>
                </a:cubicBezTo>
                <a:cubicBezTo>
                  <a:pt x="376" y="636"/>
                  <a:pt x="373" y="639"/>
                  <a:pt x="369" y="639"/>
                </a:cubicBezTo>
                <a:close/>
                <a:moveTo>
                  <a:pt x="215" y="625"/>
                </a:moveTo>
                <a:cubicBezTo>
                  <a:pt x="362" y="625"/>
                  <a:pt x="362" y="625"/>
                  <a:pt x="362" y="625"/>
                </a:cubicBezTo>
                <a:cubicBezTo>
                  <a:pt x="362" y="380"/>
                  <a:pt x="362" y="380"/>
                  <a:pt x="362" y="380"/>
                </a:cubicBezTo>
                <a:cubicBezTo>
                  <a:pt x="215" y="380"/>
                  <a:pt x="215" y="380"/>
                  <a:pt x="215" y="380"/>
                </a:cubicBezTo>
                <a:lnTo>
                  <a:pt x="215" y="625"/>
                </a:lnTo>
                <a:close/>
                <a:moveTo>
                  <a:pt x="170" y="639"/>
                </a:moveTo>
                <a:cubicBezTo>
                  <a:pt x="10" y="639"/>
                  <a:pt x="10" y="639"/>
                  <a:pt x="10" y="639"/>
                </a:cubicBezTo>
                <a:cubicBezTo>
                  <a:pt x="6" y="639"/>
                  <a:pt x="3" y="636"/>
                  <a:pt x="3" y="632"/>
                </a:cubicBezTo>
                <a:cubicBezTo>
                  <a:pt x="3" y="503"/>
                  <a:pt x="3" y="503"/>
                  <a:pt x="3" y="503"/>
                </a:cubicBezTo>
                <a:cubicBezTo>
                  <a:pt x="3" y="499"/>
                  <a:pt x="6" y="496"/>
                  <a:pt x="10" y="496"/>
                </a:cubicBezTo>
                <a:cubicBezTo>
                  <a:pt x="170" y="496"/>
                  <a:pt x="170" y="496"/>
                  <a:pt x="170" y="496"/>
                </a:cubicBezTo>
                <a:cubicBezTo>
                  <a:pt x="174" y="496"/>
                  <a:pt x="177" y="499"/>
                  <a:pt x="177" y="503"/>
                </a:cubicBezTo>
                <a:cubicBezTo>
                  <a:pt x="177" y="632"/>
                  <a:pt x="177" y="632"/>
                  <a:pt x="177" y="632"/>
                </a:cubicBezTo>
                <a:cubicBezTo>
                  <a:pt x="177" y="636"/>
                  <a:pt x="174" y="639"/>
                  <a:pt x="170" y="639"/>
                </a:cubicBezTo>
                <a:close/>
                <a:moveTo>
                  <a:pt x="17" y="625"/>
                </a:moveTo>
                <a:cubicBezTo>
                  <a:pt x="163" y="625"/>
                  <a:pt x="163" y="625"/>
                  <a:pt x="163" y="625"/>
                </a:cubicBezTo>
                <a:cubicBezTo>
                  <a:pt x="163" y="510"/>
                  <a:pt x="163" y="510"/>
                  <a:pt x="163" y="510"/>
                </a:cubicBezTo>
                <a:cubicBezTo>
                  <a:pt x="17" y="510"/>
                  <a:pt x="17" y="510"/>
                  <a:pt x="17" y="510"/>
                </a:cubicBezTo>
                <a:lnTo>
                  <a:pt x="17" y="625"/>
                </a:lnTo>
                <a:close/>
                <a:moveTo>
                  <a:pt x="19" y="418"/>
                </a:moveTo>
                <a:cubicBezTo>
                  <a:pt x="14" y="418"/>
                  <a:pt x="9" y="416"/>
                  <a:pt x="5" y="411"/>
                </a:cubicBezTo>
                <a:cubicBezTo>
                  <a:pt x="0" y="404"/>
                  <a:pt x="0" y="395"/>
                  <a:pt x="5" y="388"/>
                </a:cubicBezTo>
                <a:cubicBezTo>
                  <a:pt x="292" y="47"/>
                  <a:pt x="292" y="47"/>
                  <a:pt x="292" y="47"/>
                </a:cubicBezTo>
                <a:cubicBezTo>
                  <a:pt x="257" y="12"/>
                  <a:pt x="257" y="12"/>
                  <a:pt x="257" y="12"/>
                </a:cubicBezTo>
                <a:cubicBezTo>
                  <a:pt x="255" y="10"/>
                  <a:pt x="255" y="7"/>
                  <a:pt x="256" y="4"/>
                </a:cubicBezTo>
                <a:cubicBezTo>
                  <a:pt x="257" y="1"/>
                  <a:pt x="260" y="0"/>
                  <a:pt x="262" y="0"/>
                </a:cubicBezTo>
                <a:cubicBezTo>
                  <a:pt x="417" y="0"/>
                  <a:pt x="417" y="0"/>
                  <a:pt x="417" y="0"/>
                </a:cubicBezTo>
                <a:cubicBezTo>
                  <a:pt x="421" y="0"/>
                  <a:pt x="424" y="3"/>
                  <a:pt x="424" y="7"/>
                </a:cubicBezTo>
                <a:cubicBezTo>
                  <a:pt x="424" y="163"/>
                  <a:pt x="424" y="163"/>
                  <a:pt x="424" y="163"/>
                </a:cubicBezTo>
                <a:cubicBezTo>
                  <a:pt x="424" y="166"/>
                  <a:pt x="423" y="168"/>
                  <a:pt x="420" y="169"/>
                </a:cubicBezTo>
                <a:cubicBezTo>
                  <a:pt x="417" y="170"/>
                  <a:pt x="414" y="170"/>
                  <a:pt x="412" y="168"/>
                </a:cubicBezTo>
                <a:cubicBezTo>
                  <a:pt x="377" y="133"/>
                  <a:pt x="377" y="133"/>
                  <a:pt x="377" y="133"/>
                </a:cubicBezTo>
                <a:cubicBezTo>
                  <a:pt x="31" y="414"/>
                  <a:pt x="31" y="414"/>
                  <a:pt x="31" y="414"/>
                </a:cubicBezTo>
                <a:cubicBezTo>
                  <a:pt x="28" y="417"/>
                  <a:pt x="24" y="418"/>
                  <a:pt x="19" y="418"/>
                </a:cubicBezTo>
                <a:close/>
                <a:moveTo>
                  <a:pt x="279" y="14"/>
                </a:moveTo>
                <a:cubicBezTo>
                  <a:pt x="307" y="41"/>
                  <a:pt x="307" y="41"/>
                  <a:pt x="307" y="41"/>
                </a:cubicBezTo>
                <a:cubicBezTo>
                  <a:pt x="309" y="44"/>
                  <a:pt x="309" y="48"/>
                  <a:pt x="307" y="51"/>
                </a:cubicBezTo>
                <a:cubicBezTo>
                  <a:pt x="16" y="397"/>
                  <a:pt x="16" y="397"/>
                  <a:pt x="16" y="397"/>
                </a:cubicBezTo>
                <a:cubicBezTo>
                  <a:pt x="15" y="399"/>
                  <a:pt x="15" y="401"/>
                  <a:pt x="16" y="402"/>
                </a:cubicBezTo>
                <a:cubicBezTo>
                  <a:pt x="17" y="404"/>
                  <a:pt x="18" y="404"/>
                  <a:pt x="19" y="404"/>
                </a:cubicBezTo>
                <a:cubicBezTo>
                  <a:pt x="20" y="404"/>
                  <a:pt x="21" y="404"/>
                  <a:pt x="22" y="403"/>
                </a:cubicBezTo>
                <a:cubicBezTo>
                  <a:pt x="373" y="118"/>
                  <a:pt x="373" y="118"/>
                  <a:pt x="373" y="118"/>
                </a:cubicBezTo>
                <a:cubicBezTo>
                  <a:pt x="376" y="115"/>
                  <a:pt x="380" y="116"/>
                  <a:pt x="383" y="118"/>
                </a:cubicBezTo>
                <a:cubicBezTo>
                  <a:pt x="410" y="146"/>
                  <a:pt x="410" y="146"/>
                  <a:pt x="410" y="146"/>
                </a:cubicBezTo>
                <a:cubicBezTo>
                  <a:pt x="410" y="14"/>
                  <a:pt x="410" y="14"/>
                  <a:pt x="410" y="14"/>
                </a:cubicBezTo>
                <a:lnTo>
                  <a:pt x="279" y="14"/>
                </a:lnTo>
                <a:close/>
                <a:moveTo>
                  <a:pt x="568" y="639"/>
                </a:moveTo>
                <a:cubicBezTo>
                  <a:pt x="407" y="639"/>
                  <a:pt x="407" y="639"/>
                  <a:pt x="407" y="639"/>
                </a:cubicBezTo>
                <a:cubicBezTo>
                  <a:pt x="403" y="639"/>
                  <a:pt x="400" y="636"/>
                  <a:pt x="400" y="632"/>
                </a:cubicBezTo>
                <a:cubicBezTo>
                  <a:pt x="400" y="245"/>
                  <a:pt x="400" y="245"/>
                  <a:pt x="400" y="245"/>
                </a:cubicBezTo>
                <a:cubicBezTo>
                  <a:pt x="400" y="241"/>
                  <a:pt x="403" y="238"/>
                  <a:pt x="407" y="238"/>
                </a:cubicBezTo>
                <a:cubicBezTo>
                  <a:pt x="568" y="238"/>
                  <a:pt x="568" y="238"/>
                  <a:pt x="568" y="238"/>
                </a:cubicBezTo>
                <a:cubicBezTo>
                  <a:pt x="572" y="238"/>
                  <a:pt x="575" y="241"/>
                  <a:pt x="575" y="245"/>
                </a:cubicBezTo>
                <a:cubicBezTo>
                  <a:pt x="575" y="632"/>
                  <a:pt x="575" y="632"/>
                  <a:pt x="575" y="632"/>
                </a:cubicBezTo>
                <a:cubicBezTo>
                  <a:pt x="575" y="636"/>
                  <a:pt x="572" y="639"/>
                  <a:pt x="568" y="639"/>
                </a:cubicBezTo>
                <a:close/>
                <a:moveTo>
                  <a:pt x="414" y="625"/>
                </a:moveTo>
                <a:cubicBezTo>
                  <a:pt x="561" y="625"/>
                  <a:pt x="561" y="625"/>
                  <a:pt x="561" y="625"/>
                </a:cubicBezTo>
                <a:cubicBezTo>
                  <a:pt x="561" y="252"/>
                  <a:pt x="561" y="252"/>
                  <a:pt x="561" y="252"/>
                </a:cubicBezTo>
                <a:cubicBezTo>
                  <a:pt x="414" y="252"/>
                  <a:pt x="414" y="252"/>
                  <a:pt x="414" y="252"/>
                </a:cubicBezTo>
                <a:lnTo>
                  <a:pt x="414" y="6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2" name="Graphic 63" descr="Users outline">
            <a:extLst>
              <a:ext uri="{FF2B5EF4-FFF2-40B4-BE49-F238E27FC236}">
                <a16:creationId xmlns:a16="http://schemas.microsoft.com/office/drawing/2014/main" id="{A89C9EED-B137-C5F5-0892-6F256467F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408086" y="1733434"/>
            <a:ext cx="808223" cy="808223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65BBEB5B-81D1-4316-C085-38C8BF02F975}"/>
              </a:ext>
            </a:extLst>
          </p:cNvPr>
          <p:cNvSpPr/>
          <p:nvPr userDrawn="1"/>
        </p:nvSpPr>
        <p:spPr>
          <a:xfrm>
            <a:off x="485809" y="2721022"/>
            <a:ext cx="49564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="0" i="0">
                <a:solidFill>
                  <a:srgbClr val="57565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F175EF7-8B42-C5AC-BF46-15B118461D59}"/>
              </a:ext>
            </a:extLst>
          </p:cNvPr>
          <p:cNvSpPr/>
          <p:nvPr userDrawn="1"/>
        </p:nvSpPr>
        <p:spPr>
          <a:xfrm>
            <a:off x="467515" y="3584429"/>
            <a:ext cx="49564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="0" i="0">
                <a:solidFill>
                  <a:srgbClr val="57565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E1122D-7643-E1E6-93C3-94C6F4E4C61E}"/>
              </a:ext>
            </a:extLst>
          </p:cNvPr>
          <p:cNvSpPr/>
          <p:nvPr userDrawn="1"/>
        </p:nvSpPr>
        <p:spPr>
          <a:xfrm>
            <a:off x="469099" y="4447836"/>
            <a:ext cx="49564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="0" i="0">
                <a:solidFill>
                  <a:srgbClr val="57565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FA52BB7-3812-F965-6453-A3527E1917AE}"/>
              </a:ext>
            </a:extLst>
          </p:cNvPr>
          <p:cNvSpPr/>
          <p:nvPr userDrawn="1"/>
        </p:nvSpPr>
        <p:spPr>
          <a:xfrm>
            <a:off x="467305" y="5311243"/>
            <a:ext cx="49084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="0" i="0">
                <a:solidFill>
                  <a:srgbClr val="57565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4</a:t>
            </a:r>
          </a:p>
        </p:txBody>
      </p:sp>
      <p:sp>
        <p:nvSpPr>
          <p:cNvPr id="200" name="Text Placeholder 33">
            <a:extLst>
              <a:ext uri="{FF2B5EF4-FFF2-40B4-BE49-F238E27FC236}">
                <a16:creationId xmlns:a16="http://schemas.microsoft.com/office/drawing/2014/main" id="{9AF5F325-E691-CB47-D922-002B91EAF4B9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1023478" y="5332052"/>
            <a:ext cx="4520073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5" name="Text Placeholder 33">
            <a:extLst>
              <a:ext uri="{FF2B5EF4-FFF2-40B4-BE49-F238E27FC236}">
                <a16:creationId xmlns:a16="http://schemas.microsoft.com/office/drawing/2014/main" id="{EB0D5FE0-4AC8-7F0A-E4B8-29C418FED05E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1023477" y="4735603"/>
            <a:ext cx="4520073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6" name="Text Placeholder 33">
            <a:extLst>
              <a:ext uri="{FF2B5EF4-FFF2-40B4-BE49-F238E27FC236}">
                <a16:creationId xmlns:a16="http://schemas.microsoft.com/office/drawing/2014/main" id="{58AD0B62-CE32-827B-B63C-A1A1F0C14A9B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1023478" y="4502319"/>
            <a:ext cx="4520073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Text Placeholder 33">
            <a:extLst>
              <a:ext uri="{FF2B5EF4-FFF2-40B4-BE49-F238E27FC236}">
                <a16:creationId xmlns:a16="http://schemas.microsoft.com/office/drawing/2014/main" id="{2549DDC2-FEF2-C986-C45A-3899BDE4C5F5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1023477" y="3905869"/>
            <a:ext cx="4520073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0" name="Text Placeholder 33">
            <a:extLst>
              <a:ext uri="{FF2B5EF4-FFF2-40B4-BE49-F238E27FC236}">
                <a16:creationId xmlns:a16="http://schemas.microsoft.com/office/drawing/2014/main" id="{99BDEA72-0D01-42E7-43CB-5F5729D1C6E2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1023478" y="3672585"/>
            <a:ext cx="4520073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3" name="Text Placeholder 33">
            <a:extLst>
              <a:ext uri="{FF2B5EF4-FFF2-40B4-BE49-F238E27FC236}">
                <a16:creationId xmlns:a16="http://schemas.microsoft.com/office/drawing/2014/main" id="{969D0A9C-A0E1-AE05-F95C-EBF4BDD61EC5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1040411" y="3059201"/>
            <a:ext cx="4520073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4" name="Text Placeholder 33">
            <a:extLst>
              <a:ext uri="{FF2B5EF4-FFF2-40B4-BE49-F238E27FC236}">
                <a16:creationId xmlns:a16="http://schemas.microsoft.com/office/drawing/2014/main" id="{03FA749A-C1D0-5EC4-537A-28E40392E06A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1040412" y="2825917"/>
            <a:ext cx="4520073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33">
            <a:extLst>
              <a:ext uri="{FF2B5EF4-FFF2-40B4-BE49-F238E27FC236}">
                <a16:creationId xmlns:a16="http://schemas.microsoft.com/office/drawing/2014/main" id="{F90EA278-0A48-9995-60E3-EC7CD40BFDA8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1040411" y="1338265"/>
            <a:ext cx="5478069" cy="11520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400">
                <a:solidFill>
                  <a:srgbClr val="57565A"/>
                </a:solidFill>
                <a:ea typeface="Roboto" panose="02000000000000000000" pitchFamily="2" charset="0"/>
              </a:rPr>
              <a:t>Click to edit Master text styles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F14FCFFB-6CA8-FE1E-C6B0-98EB43E7F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134" name="Text Placeholder 11">
            <a:extLst>
              <a:ext uri="{FF2B5EF4-FFF2-40B4-BE49-F238E27FC236}">
                <a16:creationId xmlns:a16="http://schemas.microsoft.com/office/drawing/2014/main" id="{04B37011-EED3-E9E2-D001-357451DDE0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4573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17"/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677173F7-684F-BBD8-642B-9D7C47B6D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EC733B13-2582-344D-EEBE-02CFCAFC3B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A61766-7327-CBC9-4805-A97AECBC8AEB}"/>
              </a:ext>
            </a:extLst>
          </p:cNvPr>
          <p:cNvGrpSpPr/>
          <p:nvPr userDrawn="1"/>
        </p:nvGrpSpPr>
        <p:grpSpPr>
          <a:xfrm>
            <a:off x="715187" y="2508729"/>
            <a:ext cx="330829" cy="483457"/>
            <a:chOff x="6552467" y="2463479"/>
            <a:chExt cx="405441" cy="586924"/>
          </a:xfrm>
          <a:solidFill>
            <a:srgbClr val="085576"/>
          </a:solidFill>
        </p:grpSpPr>
        <p:sp>
          <p:nvSpPr>
            <p:cNvPr id="28" name="Freeform: Shape 75">
              <a:extLst>
                <a:ext uri="{FF2B5EF4-FFF2-40B4-BE49-F238E27FC236}">
                  <a16:creationId xmlns:a16="http://schemas.microsoft.com/office/drawing/2014/main" id="{309CCEE3-BC8A-8AA3-A0E8-E1A339A4958E}"/>
                </a:ext>
              </a:extLst>
            </p:cNvPr>
            <p:cNvSpPr/>
            <p:nvPr/>
          </p:nvSpPr>
          <p:spPr>
            <a:xfrm>
              <a:off x="6552467" y="2463479"/>
              <a:ext cx="405441" cy="423159"/>
            </a:xfrm>
            <a:custGeom>
              <a:avLst/>
              <a:gdLst>
                <a:gd name="connsiteX0" fmla="*/ 308711 w 405441"/>
                <a:gd name="connsiteY0" fmla="*/ 414588 h 423159"/>
                <a:gd name="connsiteX1" fmla="*/ 356148 w 405441"/>
                <a:gd name="connsiteY1" fmla="*/ 337555 h 423159"/>
                <a:gd name="connsiteX2" fmla="*/ 391340 w 405441"/>
                <a:gd name="connsiteY2" fmla="*/ 279885 h 423159"/>
                <a:gd name="connsiteX3" fmla="*/ 405442 w 405441"/>
                <a:gd name="connsiteY3" fmla="*/ 209694 h 423159"/>
                <a:gd name="connsiteX4" fmla="*/ 405442 w 405441"/>
                <a:gd name="connsiteY4" fmla="*/ 202721 h 423159"/>
                <a:gd name="connsiteX5" fmla="*/ 202721 w 405441"/>
                <a:gd name="connsiteY5" fmla="*/ 0 h 423159"/>
                <a:gd name="connsiteX6" fmla="*/ 0 w 405441"/>
                <a:gd name="connsiteY6" fmla="*/ 202721 h 423159"/>
                <a:gd name="connsiteX7" fmla="*/ 0 w 405441"/>
                <a:gd name="connsiteY7" fmla="*/ 209694 h 423159"/>
                <a:gd name="connsiteX8" fmla="*/ 14109 w 405441"/>
                <a:gd name="connsiteY8" fmla="*/ 279860 h 423159"/>
                <a:gd name="connsiteX9" fmla="*/ 49302 w 405441"/>
                <a:gd name="connsiteY9" fmla="*/ 337530 h 423159"/>
                <a:gd name="connsiteX10" fmla="*/ 96738 w 405441"/>
                <a:gd name="connsiteY10" fmla="*/ 414564 h 423159"/>
                <a:gd name="connsiteX11" fmla="*/ 110613 w 405441"/>
                <a:gd name="connsiteY11" fmla="*/ 423159 h 423159"/>
                <a:gd name="connsiteX12" fmla="*/ 294837 w 405441"/>
                <a:gd name="connsiteY12" fmla="*/ 423159 h 423159"/>
                <a:gd name="connsiteX13" fmla="*/ 308711 w 405441"/>
                <a:gd name="connsiteY13" fmla="*/ 414588 h 423159"/>
                <a:gd name="connsiteX14" fmla="*/ 294351 w 405441"/>
                <a:gd name="connsiteY14" fmla="*/ 406966 h 423159"/>
                <a:gd name="connsiteX15" fmla="*/ 111091 w 405441"/>
                <a:gd name="connsiteY15" fmla="*/ 406966 h 423159"/>
                <a:gd name="connsiteX16" fmla="*/ 61457 w 405441"/>
                <a:gd name="connsiteY16" fmla="*/ 326762 h 423159"/>
                <a:gd name="connsiteX17" fmla="*/ 29273 w 405441"/>
                <a:gd name="connsiteY17" fmla="*/ 274054 h 423159"/>
                <a:gd name="connsiteX18" fmla="*/ 16218 w 405441"/>
                <a:gd name="connsiteY18" fmla="*/ 209443 h 423159"/>
                <a:gd name="connsiteX19" fmla="*/ 16218 w 405441"/>
                <a:gd name="connsiteY19" fmla="*/ 203021 h 423159"/>
                <a:gd name="connsiteX20" fmla="*/ 202571 w 405441"/>
                <a:gd name="connsiteY20" fmla="*/ 16368 h 423159"/>
                <a:gd name="connsiteX21" fmla="*/ 389224 w 405441"/>
                <a:gd name="connsiteY21" fmla="*/ 202721 h 423159"/>
                <a:gd name="connsiteX22" fmla="*/ 389224 w 405441"/>
                <a:gd name="connsiteY22" fmla="*/ 209443 h 423159"/>
                <a:gd name="connsiteX23" fmla="*/ 376250 w 405441"/>
                <a:gd name="connsiteY23" fmla="*/ 273997 h 423159"/>
                <a:gd name="connsiteX24" fmla="*/ 344220 w 405441"/>
                <a:gd name="connsiteY24" fmla="*/ 326575 h 423159"/>
                <a:gd name="connsiteX25" fmla="*/ 294351 w 405441"/>
                <a:gd name="connsiteY25" fmla="*/ 406966 h 42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5441" h="423159">
                  <a:moveTo>
                    <a:pt x="308711" y="414588"/>
                  </a:moveTo>
                  <a:cubicBezTo>
                    <a:pt x="317307" y="397065"/>
                    <a:pt x="337579" y="357827"/>
                    <a:pt x="356148" y="337555"/>
                  </a:cubicBezTo>
                  <a:cubicBezTo>
                    <a:pt x="371215" y="320577"/>
                    <a:pt x="383133" y="301048"/>
                    <a:pt x="391340" y="279885"/>
                  </a:cubicBezTo>
                  <a:cubicBezTo>
                    <a:pt x="399944" y="257444"/>
                    <a:pt x="404710" y="233716"/>
                    <a:pt x="405442" y="209694"/>
                  </a:cubicBezTo>
                  <a:lnTo>
                    <a:pt x="405442" y="202721"/>
                  </a:lnTo>
                  <a:cubicBezTo>
                    <a:pt x="405442" y="90761"/>
                    <a:pt x="314680" y="0"/>
                    <a:pt x="202721" y="0"/>
                  </a:cubicBezTo>
                  <a:cubicBezTo>
                    <a:pt x="90761" y="0"/>
                    <a:pt x="0" y="90761"/>
                    <a:pt x="0" y="202721"/>
                  </a:cubicBezTo>
                  <a:lnTo>
                    <a:pt x="0" y="209694"/>
                  </a:lnTo>
                  <a:cubicBezTo>
                    <a:pt x="736" y="233709"/>
                    <a:pt x="5506" y="257428"/>
                    <a:pt x="14109" y="279860"/>
                  </a:cubicBezTo>
                  <a:cubicBezTo>
                    <a:pt x="22317" y="301023"/>
                    <a:pt x="34235" y="320553"/>
                    <a:pt x="49302" y="337530"/>
                  </a:cubicBezTo>
                  <a:cubicBezTo>
                    <a:pt x="67871" y="357729"/>
                    <a:pt x="88143" y="397065"/>
                    <a:pt x="96738" y="414564"/>
                  </a:cubicBezTo>
                  <a:cubicBezTo>
                    <a:pt x="99359" y="419828"/>
                    <a:pt x="104732" y="423157"/>
                    <a:pt x="110613" y="423159"/>
                  </a:cubicBezTo>
                  <a:lnTo>
                    <a:pt x="294837" y="423159"/>
                  </a:lnTo>
                  <a:cubicBezTo>
                    <a:pt x="300712" y="423162"/>
                    <a:pt x="306084" y="419844"/>
                    <a:pt x="308711" y="414588"/>
                  </a:cubicBezTo>
                  <a:close/>
                  <a:moveTo>
                    <a:pt x="294351" y="406966"/>
                  </a:moveTo>
                  <a:lnTo>
                    <a:pt x="111091" y="406966"/>
                  </a:lnTo>
                  <a:cubicBezTo>
                    <a:pt x="100631" y="385689"/>
                    <a:pt x="80480" y="347447"/>
                    <a:pt x="61457" y="326762"/>
                  </a:cubicBezTo>
                  <a:cubicBezTo>
                    <a:pt x="47672" y="311252"/>
                    <a:pt x="36772" y="293402"/>
                    <a:pt x="29273" y="274054"/>
                  </a:cubicBezTo>
                  <a:cubicBezTo>
                    <a:pt x="21339" y="253399"/>
                    <a:pt x="16926" y="231558"/>
                    <a:pt x="16218" y="209443"/>
                  </a:cubicBezTo>
                  <a:lnTo>
                    <a:pt x="16218" y="203021"/>
                  </a:lnTo>
                  <a:cubicBezTo>
                    <a:pt x="16135" y="100018"/>
                    <a:pt x="99568" y="16450"/>
                    <a:pt x="202571" y="16368"/>
                  </a:cubicBezTo>
                  <a:cubicBezTo>
                    <a:pt x="305573" y="16285"/>
                    <a:pt x="389141" y="99718"/>
                    <a:pt x="389224" y="202721"/>
                  </a:cubicBezTo>
                  <a:lnTo>
                    <a:pt x="389224" y="209443"/>
                  </a:lnTo>
                  <a:cubicBezTo>
                    <a:pt x="388540" y="231536"/>
                    <a:pt x="384154" y="253356"/>
                    <a:pt x="376250" y="273997"/>
                  </a:cubicBezTo>
                  <a:cubicBezTo>
                    <a:pt x="368789" y="293291"/>
                    <a:pt x="357943" y="311096"/>
                    <a:pt x="344220" y="326575"/>
                  </a:cubicBezTo>
                  <a:cubicBezTo>
                    <a:pt x="324889" y="347691"/>
                    <a:pt x="304754" y="385851"/>
                    <a:pt x="294351" y="406966"/>
                  </a:cubicBezTo>
                  <a:close/>
                </a:path>
              </a:pathLst>
            </a:custGeom>
            <a:grpFill/>
            <a:ln w="8037" cap="flat">
              <a:solidFill>
                <a:srgbClr val="0855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PT"/>
            </a:p>
          </p:txBody>
        </p:sp>
        <p:sp>
          <p:nvSpPr>
            <p:cNvPr id="29" name="Freeform: Shape 76">
              <a:extLst>
                <a:ext uri="{FF2B5EF4-FFF2-40B4-BE49-F238E27FC236}">
                  <a16:creationId xmlns:a16="http://schemas.microsoft.com/office/drawing/2014/main" id="{70B2C50A-0EEC-F83F-805E-6CCEB9A6DCBD}"/>
                </a:ext>
              </a:extLst>
            </p:cNvPr>
            <p:cNvSpPr/>
            <p:nvPr/>
          </p:nvSpPr>
          <p:spPr>
            <a:xfrm>
              <a:off x="6657882" y="2935778"/>
              <a:ext cx="194612" cy="16217"/>
            </a:xfrm>
            <a:custGeom>
              <a:avLst/>
              <a:gdLst>
                <a:gd name="connsiteX0" fmla="*/ 194612 w 194612"/>
                <a:gd name="connsiteY0" fmla="*/ 8109 h 16217"/>
                <a:gd name="connsiteX1" fmla="*/ 186503 w 194612"/>
                <a:gd name="connsiteY1" fmla="*/ 0 h 16217"/>
                <a:gd name="connsiteX2" fmla="*/ 8109 w 194612"/>
                <a:gd name="connsiteY2" fmla="*/ 0 h 16217"/>
                <a:gd name="connsiteX3" fmla="*/ 0 w 194612"/>
                <a:gd name="connsiteY3" fmla="*/ 8109 h 16217"/>
                <a:gd name="connsiteX4" fmla="*/ 8109 w 194612"/>
                <a:gd name="connsiteY4" fmla="*/ 16218 h 16217"/>
                <a:gd name="connsiteX5" fmla="*/ 186503 w 194612"/>
                <a:gd name="connsiteY5" fmla="*/ 16218 h 16217"/>
                <a:gd name="connsiteX6" fmla="*/ 194612 w 194612"/>
                <a:gd name="connsiteY6" fmla="*/ 8109 h 1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12" h="16217">
                  <a:moveTo>
                    <a:pt x="194612" y="8109"/>
                  </a:moveTo>
                  <a:cubicBezTo>
                    <a:pt x="194612" y="3630"/>
                    <a:pt x="190982" y="0"/>
                    <a:pt x="186503" y="0"/>
                  </a:cubicBezTo>
                  <a:lnTo>
                    <a:pt x="8109" y="0"/>
                  </a:lnTo>
                  <a:cubicBezTo>
                    <a:pt x="3630" y="0"/>
                    <a:pt x="0" y="3630"/>
                    <a:pt x="0" y="8109"/>
                  </a:cubicBezTo>
                  <a:cubicBezTo>
                    <a:pt x="0" y="12587"/>
                    <a:pt x="3630" y="16218"/>
                    <a:pt x="8109" y="16218"/>
                  </a:cubicBezTo>
                  <a:lnTo>
                    <a:pt x="186503" y="16218"/>
                  </a:lnTo>
                  <a:cubicBezTo>
                    <a:pt x="190982" y="16218"/>
                    <a:pt x="194612" y="12587"/>
                    <a:pt x="194612" y="8109"/>
                  </a:cubicBezTo>
                  <a:close/>
                </a:path>
              </a:pathLst>
            </a:custGeom>
            <a:grpFill/>
            <a:ln w="8037" cap="flat">
              <a:solidFill>
                <a:srgbClr val="0855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PT"/>
            </a:p>
          </p:txBody>
        </p:sp>
        <p:sp>
          <p:nvSpPr>
            <p:cNvPr id="30" name="Freeform: Shape 77">
              <a:extLst>
                <a:ext uri="{FF2B5EF4-FFF2-40B4-BE49-F238E27FC236}">
                  <a16:creationId xmlns:a16="http://schemas.microsoft.com/office/drawing/2014/main" id="{39FFE9D6-B0EC-EB19-C3DD-88CB7ADF3406}"/>
                </a:ext>
              </a:extLst>
            </p:cNvPr>
            <p:cNvSpPr/>
            <p:nvPr/>
          </p:nvSpPr>
          <p:spPr>
            <a:xfrm>
              <a:off x="6708299" y="2998346"/>
              <a:ext cx="93727" cy="52057"/>
            </a:xfrm>
            <a:custGeom>
              <a:avLst/>
              <a:gdLst>
                <a:gd name="connsiteX0" fmla="*/ 8136 w 93727"/>
                <a:gd name="connsiteY0" fmla="*/ 0 h 52057"/>
                <a:gd name="connsiteX1" fmla="*/ 0 w 93727"/>
                <a:gd name="connsiteY1" fmla="*/ 8081 h 52057"/>
                <a:gd name="connsiteX2" fmla="*/ 28 w 93727"/>
                <a:gd name="connsiteY2" fmla="*/ 8774 h 52057"/>
                <a:gd name="connsiteX3" fmla="*/ 50565 w 93727"/>
                <a:gd name="connsiteY3" fmla="*/ 51910 h 52057"/>
                <a:gd name="connsiteX4" fmla="*/ 93701 w 93727"/>
                <a:gd name="connsiteY4" fmla="*/ 8774 h 52057"/>
                <a:gd name="connsiteX5" fmla="*/ 86267 w 93727"/>
                <a:gd name="connsiteY5" fmla="*/ 42 h 52057"/>
                <a:gd name="connsiteX6" fmla="*/ 85592 w 93727"/>
                <a:gd name="connsiteY6" fmla="*/ 16 h 52057"/>
                <a:gd name="connsiteX7" fmla="*/ 46937 w 93727"/>
                <a:gd name="connsiteY7" fmla="*/ 35817 h 52057"/>
                <a:gd name="connsiteX8" fmla="*/ 18272 w 93727"/>
                <a:gd name="connsiteY8" fmla="*/ 16218 h 52057"/>
                <a:gd name="connsiteX9" fmla="*/ 75529 w 93727"/>
                <a:gd name="connsiteY9" fmla="*/ 16218 h 52057"/>
                <a:gd name="connsiteX10" fmla="*/ 46937 w 93727"/>
                <a:gd name="connsiteY10" fmla="*/ 35817 h 5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727" h="52057">
                  <a:moveTo>
                    <a:pt x="8136" y="0"/>
                  </a:moveTo>
                  <a:cubicBezTo>
                    <a:pt x="3658" y="-15"/>
                    <a:pt x="15" y="3603"/>
                    <a:pt x="0" y="8081"/>
                  </a:cubicBezTo>
                  <a:cubicBezTo>
                    <a:pt x="-1" y="8312"/>
                    <a:pt x="9" y="8543"/>
                    <a:pt x="28" y="8774"/>
                  </a:cubicBezTo>
                  <a:cubicBezTo>
                    <a:pt x="2071" y="34641"/>
                    <a:pt x="24698" y="53954"/>
                    <a:pt x="50565" y="51910"/>
                  </a:cubicBezTo>
                  <a:cubicBezTo>
                    <a:pt x="73593" y="50091"/>
                    <a:pt x="91881" y="31801"/>
                    <a:pt x="93701" y="8774"/>
                  </a:cubicBezTo>
                  <a:cubicBezTo>
                    <a:pt x="94059" y="4310"/>
                    <a:pt x="90731" y="401"/>
                    <a:pt x="86267" y="42"/>
                  </a:cubicBezTo>
                  <a:cubicBezTo>
                    <a:pt x="86042" y="24"/>
                    <a:pt x="85817" y="15"/>
                    <a:pt x="85592" y="16"/>
                  </a:cubicBezTo>
                  <a:close/>
                  <a:moveTo>
                    <a:pt x="46937" y="35817"/>
                  </a:moveTo>
                  <a:cubicBezTo>
                    <a:pt x="34283" y="35730"/>
                    <a:pt x="22945" y="27978"/>
                    <a:pt x="18272" y="16218"/>
                  </a:cubicBezTo>
                  <a:lnTo>
                    <a:pt x="75529" y="16218"/>
                  </a:lnTo>
                  <a:cubicBezTo>
                    <a:pt x="70883" y="27967"/>
                    <a:pt x="59572" y="35720"/>
                    <a:pt x="46937" y="35817"/>
                  </a:cubicBezTo>
                  <a:close/>
                </a:path>
              </a:pathLst>
            </a:custGeom>
            <a:grpFill/>
            <a:ln w="8037" cap="flat">
              <a:solidFill>
                <a:srgbClr val="0855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PT"/>
            </a:p>
          </p:txBody>
        </p:sp>
      </p:grpSp>
      <p:pic>
        <p:nvPicPr>
          <p:cNvPr id="31" name="Graphic 65" descr="Bullseye">
            <a:extLst>
              <a:ext uri="{FF2B5EF4-FFF2-40B4-BE49-F238E27FC236}">
                <a16:creationId xmlns:a16="http://schemas.microsoft.com/office/drawing/2014/main" id="{8D1C2B7E-778B-AFB5-29E7-CFB77B17E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856" y="5090358"/>
            <a:ext cx="578112" cy="578112"/>
          </a:xfrm>
          <a:prstGeom prst="rect">
            <a:avLst/>
          </a:prstGeom>
        </p:spPr>
      </p:pic>
      <p:pic>
        <p:nvPicPr>
          <p:cNvPr id="32" name="Graphic 63" descr="Users outline">
            <a:extLst>
              <a:ext uri="{FF2B5EF4-FFF2-40B4-BE49-F238E27FC236}">
                <a16:creationId xmlns:a16="http://schemas.microsoft.com/office/drawing/2014/main" id="{4A77DD7C-8A58-38C6-18F8-AAE8F90FBE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5503" y="5016626"/>
            <a:ext cx="651844" cy="65184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C3AB274-2328-D880-7109-061679C1EDCE}"/>
              </a:ext>
            </a:extLst>
          </p:cNvPr>
          <p:cNvGrpSpPr/>
          <p:nvPr userDrawn="1"/>
        </p:nvGrpSpPr>
        <p:grpSpPr>
          <a:xfrm>
            <a:off x="665811" y="3877292"/>
            <a:ext cx="448141" cy="459227"/>
            <a:chOff x="1570787" y="3724484"/>
            <a:chExt cx="542925" cy="556356"/>
          </a:xfrm>
          <a:noFill/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FD0B711-A858-B0A7-FD5C-AEFF8D84335E}"/>
                </a:ext>
              </a:extLst>
            </p:cNvPr>
            <p:cNvSpPr/>
            <p:nvPr/>
          </p:nvSpPr>
          <p:spPr>
            <a:xfrm>
              <a:off x="1570787" y="3728390"/>
              <a:ext cx="142875" cy="552450"/>
            </a:xfrm>
            <a:custGeom>
              <a:avLst/>
              <a:gdLst>
                <a:gd name="connsiteX0" fmla="*/ 0 w 142875"/>
                <a:gd name="connsiteY0" fmla="*/ 0 h 552450"/>
                <a:gd name="connsiteX1" fmla="*/ 142875 w 142875"/>
                <a:gd name="connsiteY1" fmla="*/ 0 h 552450"/>
                <a:gd name="connsiteX2" fmla="*/ 142875 w 142875"/>
                <a:gd name="connsiteY2" fmla="*/ 552450 h 552450"/>
                <a:gd name="connsiteX3" fmla="*/ 0 w 142875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52450">
                  <a:moveTo>
                    <a:pt x="0" y="0"/>
                  </a:moveTo>
                  <a:lnTo>
                    <a:pt x="142875" y="0"/>
                  </a:lnTo>
                  <a:lnTo>
                    <a:pt x="142875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19050" cap="flat">
              <a:solidFill>
                <a:srgbClr val="0A55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T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656A7DD-C6A2-BE5C-7836-55064DD338ED}"/>
                </a:ext>
              </a:extLst>
            </p:cNvPr>
            <p:cNvSpPr/>
            <p:nvPr/>
          </p:nvSpPr>
          <p:spPr>
            <a:xfrm>
              <a:off x="1770812" y="3918890"/>
              <a:ext cx="142875" cy="361950"/>
            </a:xfrm>
            <a:custGeom>
              <a:avLst/>
              <a:gdLst>
                <a:gd name="connsiteX0" fmla="*/ 0 w 142875"/>
                <a:gd name="connsiteY0" fmla="*/ 0 h 361950"/>
                <a:gd name="connsiteX1" fmla="*/ 142875 w 142875"/>
                <a:gd name="connsiteY1" fmla="*/ 0 h 361950"/>
                <a:gd name="connsiteX2" fmla="*/ 142875 w 142875"/>
                <a:gd name="connsiteY2" fmla="*/ 361950 h 361950"/>
                <a:gd name="connsiteX3" fmla="*/ 0 w 142875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361950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grpFill/>
            <a:ln w="19050" cap="flat">
              <a:solidFill>
                <a:srgbClr val="0A55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T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A0EEDE6-8937-D33A-F4E3-B0088B2A730F}"/>
                </a:ext>
              </a:extLst>
            </p:cNvPr>
            <p:cNvSpPr/>
            <p:nvPr/>
          </p:nvSpPr>
          <p:spPr>
            <a:xfrm>
              <a:off x="1970837" y="4090340"/>
              <a:ext cx="142875" cy="190500"/>
            </a:xfrm>
            <a:custGeom>
              <a:avLst/>
              <a:gdLst>
                <a:gd name="connsiteX0" fmla="*/ 0 w 142875"/>
                <a:gd name="connsiteY0" fmla="*/ 0 h 190500"/>
                <a:gd name="connsiteX1" fmla="*/ 142875 w 142875"/>
                <a:gd name="connsiteY1" fmla="*/ 0 h 190500"/>
                <a:gd name="connsiteX2" fmla="*/ 142875 w 142875"/>
                <a:gd name="connsiteY2" fmla="*/ 190500 h 190500"/>
                <a:gd name="connsiteX3" fmla="*/ 0 w 1428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0">
                  <a:moveTo>
                    <a:pt x="0" y="0"/>
                  </a:moveTo>
                  <a:lnTo>
                    <a:pt x="142875" y="0"/>
                  </a:lnTo>
                  <a:lnTo>
                    <a:pt x="14287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19050" cap="flat">
              <a:solidFill>
                <a:srgbClr val="0A55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T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F70BAF-A4A5-A2CB-3341-621C86D78E05}"/>
                </a:ext>
              </a:extLst>
            </p:cNvPr>
            <p:cNvSpPr/>
            <p:nvPr/>
          </p:nvSpPr>
          <p:spPr>
            <a:xfrm>
              <a:off x="1795481" y="3724484"/>
              <a:ext cx="308705" cy="308705"/>
            </a:xfrm>
            <a:custGeom>
              <a:avLst/>
              <a:gdLst>
                <a:gd name="connsiteX0" fmla="*/ 256699 w 308705"/>
                <a:gd name="connsiteY0" fmla="*/ 229838 h 308705"/>
                <a:gd name="connsiteX1" fmla="*/ 26860 w 308705"/>
                <a:gd name="connsiteY1" fmla="*/ 0 h 308705"/>
                <a:gd name="connsiteX2" fmla="*/ 0 w 308705"/>
                <a:gd name="connsiteY2" fmla="*/ 26860 h 308705"/>
                <a:gd name="connsiteX3" fmla="*/ 229838 w 308705"/>
                <a:gd name="connsiteY3" fmla="*/ 256699 h 308705"/>
                <a:gd name="connsiteX4" fmla="*/ 177832 w 308705"/>
                <a:gd name="connsiteY4" fmla="*/ 308705 h 308705"/>
                <a:gd name="connsiteX5" fmla="*/ 308705 w 308705"/>
                <a:gd name="connsiteY5" fmla="*/ 308705 h 308705"/>
                <a:gd name="connsiteX6" fmla="*/ 308705 w 308705"/>
                <a:gd name="connsiteY6" fmla="*/ 177832 h 308705"/>
                <a:gd name="connsiteX7" fmla="*/ 256699 w 308705"/>
                <a:gd name="connsiteY7" fmla="*/ 229838 h 30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705" h="308705">
                  <a:moveTo>
                    <a:pt x="256699" y="229838"/>
                  </a:moveTo>
                  <a:lnTo>
                    <a:pt x="26860" y="0"/>
                  </a:lnTo>
                  <a:lnTo>
                    <a:pt x="0" y="26860"/>
                  </a:lnTo>
                  <a:lnTo>
                    <a:pt x="229838" y="256699"/>
                  </a:lnTo>
                  <a:lnTo>
                    <a:pt x="177832" y="308705"/>
                  </a:lnTo>
                  <a:lnTo>
                    <a:pt x="308705" y="308705"/>
                  </a:lnTo>
                  <a:lnTo>
                    <a:pt x="308705" y="177832"/>
                  </a:lnTo>
                  <a:lnTo>
                    <a:pt x="256699" y="229838"/>
                  </a:lnTo>
                  <a:close/>
                </a:path>
              </a:pathLst>
            </a:custGeom>
            <a:grpFill/>
            <a:ln w="19050" cap="flat">
              <a:solidFill>
                <a:srgbClr val="0A55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PT"/>
            </a:p>
          </p:txBody>
        </p:sp>
      </p:grpSp>
      <p:pic>
        <p:nvPicPr>
          <p:cNvPr id="38" name="Graphic 37" descr="Laptop outline">
            <a:extLst>
              <a:ext uri="{FF2B5EF4-FFF2-40B4-BE49-F238E27FC236}">
                <a16:creationId xmlns:a16="http://schemas.microsoft.com/office/drawing/2014/main" id="{FA8A20D7-5845-C0B9-F8F7-16999A7A89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8427" y="3744638"/>
            <a:ext cx="591882" cy="591882"/>
          </a:xfrm>
          <a:prstGeom prst="rect">
            <a:avLst/>
          </a:prstGeom>
        </p:spPr>
      </p:pic>
      <p:pic>
        <p:nvPicPr>
          <p:cNvPr id="39" name="Graphic 38" descr="Handshake outline">
            <a:extLst>
              <a:ext uri="{FF2B5EF4-FFF2-40B4-BE49-F238E27FC236}">
                <a16:creationId xmlns:a16="http://schemas.microsoft.com/office/drawing/2014/main" id="{5176B779-C830-7281-4729-8263C76989B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769" y="2418689"/>
            <a:ext cx="591882" cy="59188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08AA739-7188-7589-86DE-513129B0793F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45215" y="1338263"/>
            <a:ext cx="10751063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3">
            <a:extLst>
              <a:ext uri="{FF2B5EF4-FFF2-40B4-BE49-F238E27FC236}">
                <a16:creationId xmlns:a16="http://schemas.microsoft.com/office/drawing/2014/main" id="{616DB871-E15B-07CA-A6C9-76DB48038BB7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1308126" y="2604248"/>
            <a:ext cx="4392367" cy="820670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3">
            <a:extLst>
              <a:ext uri="{FF2B5EF4-FFF2-40B4-BE49-F238E27FC236}">
                <a16:creationId xmlns:a16="http://schemas.microsoft.com/office/drawing/2014/main" id="{AB6BB26A-4E4C-5A4B-ED19-8BA23854E8C1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1308127" y="2370964"/>
            <a:ext cx="4392367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3">
            <a:extLst>
              <a:ext uri="{FF2B5EF4-FFF2-40B4-BE49-F238E27FC236}">
                <a16:creationId xmlns:a16="http://schemas.microsoft.com/office/drawing/2014/main" id="{F3B69C00-C339-7BF6-BF0F-4E8992A7FE12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1295939" y="3921013"/>
            <a:ext cx="4392367" cy="820670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3">
            <a:extLst>
              <a:ext uri="{FF2B5EF4-FFF2-40B4-BE49-F238E27FC236}">
                <a16:creationId xmlns:a16="http://schemas.microsoft.com/office/drawing/2014/main" id="{394A3207-0F7C-D222-5B58-B99B8B678463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1295940" y="3687729"/>
            <a:ext cx="4392367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3">
            <a:extLst>
              <a:ext uri="{FF2B5EF4-FFF2-40B4-BE49-F238E27FC236}">
                <a16:creationId xmlns:a16="http://schemas.microsoft.com/office/drawing/2014/main" id="{216127A8-961E-B2F3-6B82-2F34E0626201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1267803" y="5201173"/>
            <a:ext cx="4392367" cy="820670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D4AC149B-76A9-3CEA-A001-4FC53FAEB5BA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1267804" y="4967889"/>
            <a:ext cx="4392367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3">
            <a:extLst>
              <a:ext uri="{FF2B5EF4-FFF2-40B4-BE49-F238E27FC236}">
                <a16:creationId xmlns:a16="http://schemas.microsoft.com/office/drawing/2014/main" id="{A7593DA9-3EC8-38C8-B486-88D627C4A524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6982474" y="2608330"/>
            <a:ext cx="4392367" cy="820670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3">
            <a:extLst>
              <a:ext uri="{FF2B5EF4-FFF2-40B4-BE49-F238E27FC236}">
                <a16:creationId xmlns:a16="http://schemas.microsoft.com/office/drawing/2014/main" id="{43C34A28-9E6B-9F45-B8A6-241E8A2E458E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6982475" y="2375046"/>
            <a:ext cx="4392367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E52D9A35-E8D8-866E-4EE7-7F80DF850494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7003911" y="3915784"/>
            <a:ext cx="4392367" cy="820670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3">
            <a:extLst>
              <a:ext uri="{FF2B5EF4-FFF2-40B4-BE49-F238E27FC236}">
                <a16:creationId xmlns:a16="http://schemas.microsoft.com/office/drawing/2014/main" id="{0F695BA9-887C-7F55-D28A-DCA643DF10C7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7003912" y="3682500"/>
            <a:ext cx="4392367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">
            <a:extLst>
              <a:ext uri="{FF2B5EF4-FFF2-40B4-BE49-F238E27FC236}">
                <a16:creationId xmlns:a16="http://schemas.microsoft.com/office/drawing/2014/main" id="{3AB4218B-3E3F-4C8E-52A3-6954C708FF7D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6989843" y="5201173"/>
            <a:ext cx="4392367" cy="820670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33">
            <a:extLst>
              <a:ext uri="{FF2B5EF4-FFF2-40B4-BE49-F238E27FC236}">
                <a16:creationId xmlns:a16="http://schemas.microsoft.com/office/drawing/2014/main" id="{2538A340-60E4-2016-E5D6-7718F10BFD7F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6989844" y="4967889"/>
            <a:ext cx="4392367" cy="2073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3491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3DCF3627-6493-9389-AC39-68C219BA9919}"/>
              </a:ext>
            </a:extLst>
          </p:cNvPr>
          <p:cNvGrpSpPr/>
          <p:nvPr userDrawn="1"/>
        </p:nvGrpSpPr>
        <p:grpSpPr>
          <a:xfrm>
            <a:off x="3982039" y="2161106"/>
            <a:ext cx="4108846" cy="3738636"/>
            <a:chOff x="3982039" y="2220654"/>
            <a:chExt cx="4108846" cy="373863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6048C0B-C2A7-BE9B-BFBE-DFA7E67DA39D}"/>
                </a:ext>
              </a:extLst>
            </p:cNvPr>
            <p:cNvGrpSpPr/>
            <p:nvPr/>
          </p:nvGrpSpPr>
          <p:grpSpPr>
            <a:xfrm>
              <a:off x="3982039" y="2220654"/>
              <a:ext cx="4108846" cy="3738636"/>
              <a:chOff x="3982039" y="2220654"/>
              <a:chExt cx="4108846" cy="3738636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53FC9FF-12B0-F981-4534-B08536940D11}"/>
                  </a:ext>
                </a:extLst>
              </p:cNvPr>
              <p:cNvSpPr/>
              <p:nvPr/>
            </p:nvSpPr>
            <p:spPr>
              <a:xfrm>
                <a:off x="4497307" y="2607163"/>
                <a:ext cx="3023740" cy="3023740"/>
              </a:xfrm>
              <a:prstGeom prst="ellipse">
                <a:avLst/>
              </a:prstGeom>
              <a:noFill/>
              <a:ln w="76200">
                <a:solidFill>
                  <a:srgbClr val="D9D9D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AC67B85-243D-7245-E692-56291C77E0E9}"/>
                  </a:ext>
                </a:extLst>
              </p:cNvPr>
              <p:cNvGrpSpPr/>
              <p:nvPr/>
            </p:nvGrpSpPr>
            <p:grpSpPr>
              <a:xfrm>
                <a:off x="3982039" y="2220654"/>
                <a:ext cx="4108846" cy="3738636"/>
                <a:chOff x="3982039" y="1783774"/>
                <a:chExt cx="4108846" cy="3738636"/>
              </a:xfrm>
            </p:grpSpPr>
            <p:sp>
              <p:nvSpPr>
                <p:cNvPr id="78" name="Freeform 118">
                  <a:extLst>
                    <a:ext uri="{FF2B5EF4-FFF2-40B4-BE49-F238E27FC236}">
                      <a16:creationId xmlns:a16="http://schemas.microsoft.com/office/drawing/2014/main" id="{04D69179-02FB-3063-AA2A-C5695B8A3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3519" y="1822242"/>
                  <a:ext cx="1080000" cy="1080000"/>
                </a:xfrm>
                <a:prstGeom prst="ellipse">
                  <a:avLst/>
                </a:prstGeom>
                <a:solidFill>
                  <a:srgbClr val="0F5C8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9" name="Freeform 126">
                  <a:extLst>
                    <a:ext uri="{FF2B5EF4-FFF2-40B4-BE49-F238E27FC236}">
                      <a16:creationId xmlns:a16="http://schemas.microsoft.com/office/drawing/2014/main" id="{712BF82A-1A2F-A520-209F-90F7E1206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1834" y="1783774"/>
                  <a:ext cx="1080000" cy="1080000"/>
                </a:xfrm>
                <a:prstGeom prst="ellipse">
                  <a:avLst/>
                </a:prstGeom>
                <a:solidFill>
                  <a:srgbClr val="72932A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0" name="Freeform 133">
                  <a:extLst>
                    <a:ext uri="{FF2B5EF4-FFF2-40B4-BE49-F238E27FC236}">
                      <a16:creationId xmlns:a16="http://schemas.microsoft.com/office/drawing/2014/main" id="{5A7FC06E-1E31-B045-506A-D7A67642C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0885" y="3071762"/>
                  <a:ext cx="1080000" cy="1080000"/>
                </a:xfrm>
                <a:prstGeom prst="ellipse">
                  <a:avLst/>
                </a:prstGeom>
                <a:solidFill>
                  <a:srgbClr val="95B737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1" name="Freeform 115">
                  <a:extLst>
                    <a:ext uri="{FF2B5EF4-FFF2-40B4-BE49-F238E27FC236}">
                      <a16:creationId xmlns:a16="http://schemas.microsoft.com/office/drawing/2014/main" id="{75CF86EB-D4D6-9BD4-EE0B-A5E7931FE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0353" y="4404447"/>
                  <a:ext cx="1080000" cy="1080000"/>
                </a:xfrm>
                <a:prstGeom prst="ellipse">
                  <a:avLst/>
                </a:prstGeom>
                <a:solidFill>
                  <a:srgbClr val="B4D35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2" name="Freeform 123">
                  <a:extLst>
                    <a:ext uri="{FF2B5EF4-FFF2-40B4-BE49-F238E27FC236}">
                      <a16:creationId xmlns:a16="http://schemas.microsoft.com/office/drawing/2014/main" id="{C34E9211-4BBF-3678-A984-A1490E49F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1296" y="4442410"/>
                  <a:ext cx="1080000" cy="1080000"/>
                </a:xfrm>
                <a:prstGeom prst="ellipse">
                  <a:avLst/>
                </a:prstGeom>
                <a:solidFill>
                  <a:srgbClr val="399FCE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3" name="Freeform 130">
                  <a:extLst>
                    <a:ext uri="{FF2B5EF4-FFF2-40B4-BE49-F238E27FC236}">
                      <a16:creationId xmlns:a16="http://schemas.microsoft.com/office/drawing/2014/main" id="{4EB041BE-70B3-CB28-F461-681419E69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2039" y="3136574"/>
                  <a:ext cx="1080000" cy="1080000"/>
                </a:xfrm>
                <a:prstGeom prst="ellipse">
                  <a:avLst/>
                </a:prstGeom>
                <a:solidFill>
                  <a:srgbClr val="1D82AD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pic>
              <p:nvPicPr>
                <p:cNvPr id="84" name="Graphic 61" descr="Unlock">
                  <a:extLst>
                    <a:ext uri="{FF2B5EF4-FFF2-40B4-BE49-F238E27FC236}">
                      <a16:creationId xmlns:a16="http://schemas.microsoft.com/office/drawing/2014/main" id="{5CA2E0AF-4E40-E624-3EE0-FDAC1A9EE94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32815" y="3268270"/>
                  <a:ext cx="778448" cy="778448"/>
                </a:xfrm>
                <a:prstGeom prst="rect">
                  <a:avLst/>
                </a:prstGeom>
              </p:spPr>
            </p:pic>
            <p:pic>
              <p:nvPicPr>
                <p:cNvPr id="85" name="Graphic 62" descr="Single gear outline">
                  <a:extLst>
                    <a:ext uri="{FF2B5EF4-FFF2-40B4-BE49-F238E27FC236}">
                      <a16:creationId xmlns:a16="http://schemas.microsoft.com/office/drawing/2014/main" id="{7FFF8D60-CBBC-7ACF-1EFC-243991FEA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4866104" y="4566844"/>
                  <a:ext cx="829551" cy="829551"/>
                </a:xfrm>
                <a:prstGeom prst="rect">
                  <a:avLst/>
                </a:prstGeom>
              </p:spPr>
            </p:pic>
            <p:pic>
              <p:nvPicPr>
                <p:cNvPr id="86" name="Graphic 63" descr="Users outline">
                  <a:extLst>
                    <a:ext uri="{FF2B5EF4-FFF2-40B4-BE49-F238E27FC236}">
                      <a16:creationId xmlns:a16="http://schemas.microsoft.com/office/drawing/2014/main" id="{D0296C0F-53CC-D6A3-12CF-D57ED7118BF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148574" y="3208284"/>
                  <a:ext cx="808223" cy="808223"/>
                </a:xfrm>
                <a:prstGeom prst="rect">
                  <a:avLst/>
                </a:prstGeom>
              </p:spPr>
            </p:pic>
            <p:grpSp>
              <p:nvGrpSpPr>
                <p:cNvPr id="87" name="Graphic 64" descr="Lights On outline">
                  <a:extLst>
                    <a:ext uri="{FF2B5EF4-FFF2-40B4-BE49-F238E27FC236}">
                      <a16:creationId xmlns:a16="http://schemas.microsoft.com/office/drawing/2014/main" id="{64DE6D08-D027-AA8C-B555-9600DB173B8A}"/>
                    </a:ext>
                  </a:extLst>
                </p:cNvPr>
                <p:cNvGrpSpPr/>
                <p:nvPr/>
              </p:nvGrpSpPr>
              <p:grpSpPr>
                <a:xfrm>
                  <a:off x="6552467" y="2026599"/>
                  <a:ext cx="405441" cy="586924"/>
                  <a:chOff x="6552467" y="2026599"/>
                  <a:chExt cx="405441" cy="586924"/>
                </a:xfrm>
                <a:solidFill>
                  <a:srgbClr val="000000"/>
                </a:solidFill>
              </p:grpSpPr>
              <p:sp>
                <p:nvSpPr>
                  <p:cNvPr id="90" name="Freeform: Shape 11">
                    <a:extLst>
                      <a:ext uri="{FF2B5EF4-FFF2-40B4-BE49-F238E27FC236}">
                        <a16:creationId xmlns:a16="http://schemas.microsoft.com/office/drawing/2014/main" id="{209E1273-A0AA-9E42-7F8A-056C3ED0E352}"/>
                      </a:ext>
                    </a:extLst>
                  </p:cNvPr>
                  <p:cNvSpPr/>
                  <p:nvPr/>
                </p:nvSpPr>
                <p:spPr>
                  <a:xfrm>
                    <a:off x="6552467" y="2026599"/>
                    <a:ext cx="405441" cy="423159"/>
                  </a:xfrm>
                  <a:custGeom>
                    <a:avLst/>
                    <a:gdLst>
                      <a:gd name="connsiteX0" fmla="*/ 308711 w 405441"/>
                      <a:gd name="connsiteY0" fmla="*/ 414588 h 423159"/>
                      <a:gd name="connsiteX1" fmla="*/ 356148 w 405441"/>
                      <a:gd name="connsiteY1" fmla="*/ 337555 h 423159"/>
                      <a:gd name="connsiteX2" fmla="*/ 391340 w 405441"/>
                      <a:gd name="connsiteY2" fmla="*/ 279885 h 423159"/>
                      <a:gd name="connsiteX3" fmla="*/ 405442 w 405441"/>
                      <a:gd name="connsiteY3" fmla="*/ 209694 h 423159"/>
                      <a:gd name="connsiteX4" fmla="*/ 405442 w 405441"/>
                      <a:gd name="connsiteY4" fmla="*/ 202721 h 423159"/>
                      <a:gd name="connsiteX5" fmla="*/ 202721 w 405441"/>
                      <a:gd name="connsiteY5" fmla="*/ 0 h 423159"/>
                      <a:gd name="connsiteX6" fmla="*/ 0 w 405441"/>
                      <a:gd name="connsiteY6" fmla="*/ 202721 h 423159"/>
                      <a:gd name="connsiteX7" fmla="*/ 0 w 405441"/>
                      <a:gd name="connsiteY7" fmla="*/ 209694 h 423159"/>
                      <a:gd name="connsiteX8" fmla="*/ 14109 w 405441"/>
                      <a:gd name="connsiteY8" fmla="*/ 279860 h 423159"/>
                      <a:gd name="connsiteX9" fmla="*/ 49302 w 405441"/>
                      <a:gd name="connsiteY9" fmla="*/ 337530 h 423159"/>
                      <a:gd name="connsiteX10" fmla="*/ 96738 w 405441"/>
                      <a:gd name="connsiteY10" fmla="*/ 414564 h 423159"/>
                      <a:gd name="connsiteX11" fmla="*/ 110613 w 405441"/>
                      <a:gd name="connsiteY11" fmla="*/ 423159 h 423159"/>
                      <a:gd name="connsiteX12" fmla="*/ 294837 w 405441"/>
                      <a:gd name="connsiteY12" fmla="*/ 423159 h 423159"/>
                      <a:gd name="connsiteX13" fmla="*/ 308711 w 405441"/>
                      <a:gd name="connsiteY13" fmla="*/ 414588 h 423159"/>
                      <a:gd name="connsiteX14" fmla="*/ 294351 w 405441"/>
                      <a:gd name="connsiteY14" fmla="*/ 406966 h 423159"/>
                      <a:gd name="connsiteX15" fmla="*/ 111091 w 405441"/>
                      <a:gd name="connsiteY15" fmla="*/ 406966 h 423159"/>
                      <a:gd name="connsiteX16" fmla="*/ 61457 w 405441"/>
                      <a:gd name="connsiteY16" fmla="*/ 326762 h 423159"/>
                      <a:gd name="connsiteX17" fmla="*/ 29273 w 405441"/>
                      <a:gd name="connsiteY17" fmla="*/ 274054 h 423159"/>
                      <a:gd name="connsiteX18" fmla="*/ 16218 w 405441"/>
                      <a:gd name="connsiteY18" fmla="*/ 209443 h 423159"/>
                      <a:gd name="connsiteX19" fmla="*/ 16218 w 405441"/>
                      <a:gd name="connsiteY19" fmla="*/ 203021 h 423159"/>
                      <a:gd name="connsiteX20" fmla="*/ 202571 w 405441"/>
                      <a:gd name="connsiteY20" fmla="*/ 16368 h 423159"/>
                      <a:gd name="connsiteX21" fmla="*/ 389224 w 405441"/>
                      <a:gd name="connsiteY21" fmla="*/ 202721 h 423159"/>
                      <a:gd name="connsiteX22" fmla="*/ 389224 w 405441"/>
                      <a:gd name="connsiteY22" fmla="*/ 209443 h 423159"/>
                      <a:gd name="connsiteX23" fmla="*/ 376250 w 405441"/>
                      <a:gd name="connsiteY23" fmla="*/ 273997 h 423159"/>
                      <a:gd name="connsiteX24" fmla="*/ 344220 w 405441"/>
                      <a:gd name="connsiteY24" fmla="*/ 326575 h 423159"/>
                      <a:gd name="connsiteX25" fmla="*/ 294351 w 405441"/>
                      <a:gd name="connsiteY25" fmla="*/ 406966 h 42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05441" h="423159">
                        <a:moveTo>
                          <a:pt x="308711" y="414588"/>
                        </a:moveTo>
                        <a:cubicBezTo>
                          <a:pt x="317307" y="397065"/>
                          <a:pt x="337579" y="357827"/>
                          <a:pt x="356148" y="337555"/>
                        </a:cubicBezTo>
                        <a:cubicBezTo>
                          <a:pt x="371215" y="320577"/>
                          <a:pt x="383133" y="301048"/>
                          <a:pt x="391340" y="279885"/>
                        </a:cubicBezTo>
                        <a:cubicBezTo>
                          <a:pt x="399944" y="257444"/>
                          <a:pt x="404710" y="233716"/>
                          <a:pt x="405442" y="209694"/>
                        </a:cubicBezTo>
                        <a:lnTo>
                          <a:pt x="405442" y="202721"/>
                        </a:lnTo>
                        <a:cubicBezTo>
                          <a:pt x="405442" y="90761"/>
                          <a:pt x="314680" y="0"/>
                          <a:pt x="202721" y="0"/>
                        </a:cubicBezTo>
                        <a:cubicBezTo>
                          <a:pt x="90761" y="0"/>
                          <a:pt x="0" y="90761"/>
                          <a:pt x="0" y="202721"/>
                        </a:cubicBezTo>
                        <a:lnTo>
                          <a:pt x="0" y="209694"/>
                        </a:lnTo>
                        <a:cubicBezTo>
                          <a:pt x="736" y="233709"/>
                          <a:pt x="5506" y="257428"/>
                          <a:pt x="14109" y="279860"/>
                        </a:cubicBezTo>
                        <a:cubicBezTo>
                          <a:pt x="22317" y="301023"/>
                          <a:pt x="34235" y="320553"/>
                          <a:pt x="49302" y="337530"/>
                        </a:cubicBezTo>
                        <a:cubicBezTo>
                          <a:pt x="67871" y="357729"/>
                          <a:pt x="88143" y="397065"/>
                          <a:pt x="96738" y="414564"/>
                        </a:cubicBezTo>
                        <a:cubicBezTo>
                          <a:pt x="99359" y="419828"/>
                          <a:pt x="104732" y="423157"/>
                          <a:pt x="110613" y="423159"/>
                        </a:cubicBezTo>
                        <a:lnTo>
                          <a:pt x="294837" y="423159"/>
                        </a:lnTo>
                        <a:cubicBezTo>
                          <a:pt x="300712" y="423162"/>
                          <a:pt x="306084" y="419844"/>
                          <a:pt x="308711" y="414588"/>
                        </a:cubicBezTo>
                        <a:close/>
                        <a:moveTo>
                          <a:pt x="294351" y="406966"/>
                        </a:moveTo>
                        <a:lnTo>
                          <a:pt x="111091" y="406966"/>
                        </a:lnTo>
                        <a:cubicBezTo>
                          <a:pt x="100631" y="385689"/>
                          <a:pt x="80480" y="347447"/>
                          <a:pt x="61457" y="326762"/>
                        </a:cubicBezTo>
                        <a:cubicBezTo>
                          <a:pt x="47672" y="311252"/>
                          <a:pt x="36772" y="293402"/>
                          <a:pt x="29273" y="274054"/>
                        </a:cubicBezTo>
                        <a:cubicBezTo>
                          <a:pt x="21339" y="253399"/>
                          <a:pt x="16926" y="231558"/>
                          <a:pt x="16218" y="209443"/>
                        </a:cubicBezTo>
                        <a:lnTo>
                          <a:pt x="16218" y="203021"/>
                        </a:lnTo>
                        <a:cubicBezTo>
                          <a:pt x="16135" y="100018"/>
                          <a:pt x="99568" y="16450"/>
                          <a:pt x="202571" y="16368"/>
                        </a:cubicBezTo>
                        <a:cubicBezTo>
                          <a:pt x="305573" y="16285"/>
                          <a:pt x="389141" y="99718"/>
                          <a:pt x="389224" y="202721"/>
                        </a:cubicBezTo>
                        <a:lnTo>
                          <a:pt x="389224" y="209443"/>
                        </a:lnTo>
                        <a:cubicBezTo>
                          <a:pt x="388540" y="231536"/>
                          <a:pt x="384154" y="253356"/>
                          <a:pt x="376250" y="273997"/>
                        </a:cubicBezTo>
                        <a:cubicBezTo>
                          <a:pt x="368789" y="293291"/>
                          <a:pt x="357943" y="311096"/>
                          <a:pt x="344220" y="326575"/>
                        </a:cubicBezTo>
                        <a:cubicBezTo>
                          <a:pt x="324889" y="347691"/>
                          <a:pt x="304754" y="385851"/>
                          <a:pt x="294351" y="40696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PT"/>
                  </a:p>
                </p:txBody>
              </p:sp>
              <p:sp>
                <p:nvSpPr>
                  <p:cNvPr id="91" name="Freeform: Shape 12">
                    <a:extLst>
                      <a:ext uri="{FF2B5EF4-FFF2-40B4-BE49-F238E27FC236}">
                        <a16:creationId xmlns:a16="http://schemas.microsoft.com/office/drawing/2014/main" id="{F01B37FC-2879-0868-BE85-80E91122D10E}"/>
                      </a:ext>
                    </a:extLst>
                  </p:cNvPr>
                  <p:cNvSpPr/>
                  <p:nvPr/>
                </p:nvSpPr>
                <p:spPr>
                  <a:xfrm>
                    <a:off x="6657882" y="2498898"/>
                    <a:ext cx="194612" cy="16217"/>
                  </a:xfrm>
                  <a:custGeom>
                    <a:avLst/>
                    <a:gdLst>
                      <a:gd name="connsiteX0" fmla="*/ 194612 w 194612"/>
                      <a:gd name="connsiteY0" fmla="*/ 8109 h 16217"/>
                      <a:gd name="connsiteX1" fmla="*/ 186503 w 194612"/>
                      <a:gd name="connsiteY1" fmla="*/ 0 h 16217"/>
                      <a:gd name="connsiteX2" fmla="*/ 8109 w 194612"/>
                      <a:gd name="connsiteY2" fmla="*/ 0 h 16217"/>
                      <a:gd name="connsiteX3" fmla="*/ 0 w 194612"/>
                      <a:gd name="connsiteY3" fmla="*/ 8109 h 16217"/>
                      <a:gd name="connsiteX4" fmla="*/ 8109 w 194612"/>
                      <a:gd name="connsiteY4" fmla="*/ 16218 h 16217"/>
                      <a:gd name="connsiteX5" fmla="*/ 186503 w 194612"/>
                      <a:gd name="connsiteY5" fmla="*/ 16218 h 16217"/>
                      <a:gd name="connsiteX6" fmla="*/ 194612 w 194612"/>
                      <a:gd name="connsiteY6" fmla="*/ 8109 h 16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612" h="16217">
                        <a:moveTo>
                          <a:pt x="194612" y="8109"/>
                        </a:moveTo>
                        <a:cubicBezTo>
                          <a:pt x="194612" y="3630"/>
                          <a:pt x="190982" y="0"/>
                          <a:pt x="186503" y="0"/>
                        </a:cubicBezTo>
                        <a:lnTo>
                          <a:pt x="8109" y="0"/>
                        </a:lnTo>
                        <a:cubicBezTo>
                          <a:pt x="3630" y="0"/>
                          <a:pt x="0" y="3630"/>
                          <a:pt x="0" y="8109"/>
                        </a:cubicBezTo>
                        <a:cubicBezTo>
                          <a:pt x="0" y="12587"/>
                          <a:pt x="3630" y="16218"/>
                          <a:pt x="8109" y="16218"/>
                        </a:cubicBezTo>
                        <a:lnTo>
                          <a:pt x="186503" y="16218"/>
                        </a:lnTo>
                        <a:cubicBezTo>
                          <a:pt x="190982" y="16218"/>
                          <a:pt x="194612" y="12587"/>
                          <a:pt x="194612" y="81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PT"/>
                  </a:p>
                </p:txBody>
              </p:sp>
              <p:sp>
                <p:nvSpPr>
                  <p:cNvPr id="92" name="Freeform: Shape 13">
                    <a:extLst>
                      <a:ext uri="{FF2B5EF4-FFF2-40B4-BE49-F238E27FC236}">
                        <a16:creationId xmlns:a16="http://schemas.microsoft.com/office/drawing/2014/main" id="{A2E617D0-00DB-6A31-3FD6-B10D3E4FC7FB}"/>
                      </a:ext>
                    </a:extLst>
                  </p:cNvPr>
                  <p:cNvSpPr/>
                  <p:nvPr/>
                </p:nvSpPr>
                <p:spPr>
                  <a:xfrm>
                    <a:off x="6708299" y="2561466"/>
                    <a:ext cx="93727" cy="52057"/>
                  </a:xfrm>
                  <a:custGeom>
                    <a:avLst/>
                    <a:gdLst>
                      <a:gd name="connsiteX0" fmla="*/ 8136 w 93727"/>
                      <a:gd name="connsiteY0" fmla="*/ 0 h 52057"/>
                      <a:gd name="connsiteX1" fmla="*/ 0 w 93727"/>
                      <a:gd name="connsiteY1" fmla="*/ 8081 h 52057"/>
                      <a:gd name="connsiteX2" fmla="*/ 28 w 93727"/>
                      <a:gd name="connsiteY2" fmla="*/ 8774 h 52057"/>
                      <a:gd name="connsiteX3" fmla="*/ 50565 w 93727"/>
                      <a:gd name="connsiteY3" fmla="*/ 51910 h 52057"/>
                      <a:gd name="connsiteX4" fmla="*/ 93701 w 93727"/>
                      <a:gd name="connsiteY4" fmla="*/ 8774 h 52057"/>
                      <a:gd name="connsiteX5" fmla="*/ 86267 w 93727"/>
                      <a:gd name="connsiteY5" fmla="*/ 42 h 52057"/>
                      <a:gd name="connsiteX6" fmla="*/ 85592 w 93727"/>
                      <a:gd name="connsiteY6" fmla="*/ 16 h 52057"/>
                      <a:gd name="connsiteX7" fmla="*/ 46937 w 93727"/>
                      <a:gd name="connsiteY7" fmla="*/ 35817 h 52057"/>
                      <a:gd name="connsiteX8" fmla="*/ 18272 w 93727"/>
                      <a:gd name="connsiteY8" fmla="*/ 16218 h 52057"/>
                      <a:gd name="connsiteX9" fmla="*/ 75529 w 93727"/>
                      <a:gd name="connsiteY9" fmla="*/ 16218 h 52057"/>
                      <a:gd name="connsiteX10" fmla="*/ 46937 w 93727"/>
                      <a:gd name="connsiteY10" fmla="*/ 35817 h 52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3727" h="52057">
                        <a:moveTo>
                          <a:pt x="8136" y="0"/>
                        </a:moveTo>
                        <a:cubicBezTo>
                          <a:pt x="3658" y="-15"/>
                          <a:pt x="15" y="3603"/>
                          <a:pt x="0" y="8081"/>
                        </a:cubicBezTo>
                        <a:cubicBezTo>
                          <a:pt x="-1" y="8312"/>
                          <a:pt x="9" y="8543"/>
                          <a:pt x="28" y="8774"/>
                        </a:cubicBezTo>
                        <a:cubicBezTo>
                          <a:pt x="2071" y="34641"/>
                          <a:pt x="24698" y="53954"/>
                          <a:pt x="50565" y="51910"/>
                        </a:cubicBezTo>
                        <a:cubicBezTo>
                          <a:pt x="73593" y="50091"/>
                          <a:pt x="91881" y="31801"/>
                          <a:pt x="93701" y="8774"/>
                        </a:cubicBezTo>
                        <a:cubicBezTo>
                          <a:pt x="94059" y="4310"/>
                          <a:pt x="90731" y="401"/>
                          <a:pt x="86267" y="42"/>
                        </a:cubicBezTo>
                        <a:cubicBezTo>
                          <a:pt x="86042" y="24"/>
                          <a:pt x="85817" y="15"/>
                          <a:pt x="85592" y="16"/>
                        </a:cubicBezTo>
                        <a:close/>
                        <a:moveTo>
                          <a:pt x="46937" y="35817"/>
                        </a:moveTo>
                        <a:cubicBezTo>
                          <a:pt x="34283" y="35730"/>
                          <a:pt x="22945" y="27978"/>
                          <a:pt x="18272" y="16218"/>
                        </a:cubicBezTo>
                        <a:lnTo>
                          <a:pt x="75529" y="16218"/>
                        </a:lnTo>
                        <a:cubicBezTo>
                          <a:pt x="70883" y="27967"/>
                          <a:pt x="59572" y="35720"/>
                          <a:pt x="46937" y="358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803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PT"/>
                  </a:p>
                </p:txBody>
              </p:sp>
            </p:grpSp>
            <p:pic>
              <p:nvPicPr>
                <p:cNvPr id="88" name="Graphic 65" descr="Bullseye">
                  <a:extLst>
                    <a:ext uri="{FF2B5EF4-FFF2-40B4-BE49-F238E27FC236}">
                      <a16:creationId xmlns:a16="http://schemas.microsoft.com/office/drawing/2014/main" id="{89983D2D-2273-B24F-FAF3-6F0882A79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2930" y="4563085"/>
                  <a:ext cx="778448" cy="778448"/>
                </a:xfrm>
                <a:prstGeom prst="rect">
                  <a:avLst/>
                </a:prstGeom>
              </p:spPr>
            </p:pic>
            <p:pic>
              <p:nvPicPr>
                <p:cNvPr id="89" name="Graphic 88" descr="Internet with solid fill">
                  <a:extLst>
                    <a:ext uri="{FF2B5EF4-FFF2-40B4-BE49-F238E27FC236}">
                      <a16:creationId xmlns:a16="http://schemas.microsoft.com/office/drawing/2014/main" id="{8C13869E-F7A9-C4F4-7B9C-5366EB02E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2795" y="3165416"/>
                  <a:ext cx="1001050" cy="1001050"/>
                </a:xfrm>
                <a:prstGeom prst="rect">
                  <a:avLst/>
                </a:prstGeom>
              </p:spPr>
            </p:pic>
          </p:grpSp>
        </p:grpSp>
        <p:sp>
          <p:nvSpPr>
            <p:cNvPr id="75" name="Freeform 86">
              <a:extLst>
                <a:ext uri="{FF2B5EF4-FFF2-40B4-BE49-F238E27FC236}">
                  <a16:creationId xmlns:a16="http://schemas.microsoft.com/office/drawing/2014/main" id="{AB73B3B4-E2D6-C15E-232F-8709F9A41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644" y="2498957"/>
              <a:ext cx="487747" cy="541025"/>
            </a:xfrm>
            <a:custGeom>
              <a:avLst/>
              <a:gdLst>
                <a:gd name="T0" fmla="*/ 208 w 575"/>
                <a:gd name="T1" fmla="*/ 639 h 639"/>
                <a:gd name="T2" fmla="*/ 201 w 575"/>
                <a:gd name="T3" fmla="*/ 373 h 639"/>
                <a:gd name="T4" fmla="*/ 369 w 575"/>
                <a:gd name="T5" fmla="*/ 366 h 639"/>
                <a:gd name="T6" fmla="*/ 376 w 575"/>
                <a:gd name="T7" fmla="*/ 632 h 639"/>
                <a:gd name="T8" fmla="*/ 215 w 575"/>
                <a:gd name="T9" fmla="*/ 625 h 639"/>
                <a:gd name="T10" fmla="*/ 362 w 575"/>
                <a:gd name="T11" fmla="*/ 380 h 639"/>
                <a:gd name="T12" fmla="*/ 215 w 575"/>
                <a:gd name="T13" fmla="*/ 625 h 639"/>
                <a:gd name="T14" fmla="*/ 10 w 575"/>
                <a:gd name="T15" fmla="*/ 639 h 639"/>
                <a:gd name="T16" fmla="*/ 3 w 575"/>
                <a:gd name="T17" fmla="*/ 503 h 639"/>
                <a:gd name="T18" fmla="*/ 170 w 575"/>
                <a:gd name="T19" fmla="*/ 496 h 639"/>
                <a:gd name="T20" fmla="*/ 177 w 575"/>
                <a:gd name="T21" fmla="*/ 632 h 639"/>
                <a:gd name="T22" fmla="*/ 17 w 575"/>
                <a:gd name="T23" fmla="*/ 625 h 639"/>
                <a:gd name="T24" fmla="*/ 163 w 575"/>
                <a:gd name="T25" fmla="*/ 510 h 639"/>
                <a:gd name="T26" fmla="*/ 17 w 575"/>
                <a:gd name="T27" fmla="*/ 625 h 639"/>
                <a:gd name="T28" fmla="*/ 5 w 575"/>
                <a:gd name="T29" fmla="*/ 411 h 639"/>
                <a:gd name="T30" fmla="*/ 292 w 575"/>
                <a:gd name="T31" fmla="*/ 47 h 639"/>
                <a:gd name="T32" fmla="*/ 256 w 575"/>
                <a:gd name="T33" fmla="*/ 4 h 639"/>
                <a:gd name="T34" fmla="*/ 417 w 575"/>
                <a:gd name="T35" fmla="*/ 0 h 639"/>
                <a:gd name="T36" fmla="*/ 424 w 575"/>
                <a:gd name="T37" fmla="*/ 163 h 639"/>
                <a:gd name="T38" fmla="*/ 412 w 575"/>
                <a:gd name="T39" fmla="*/ 168 h 639"/>
                <a:gd name="T40" fmla="*/ 31 w 575"/>
                <a:gd name="T41" fmla="*/ 414 h 639"/>
                <a:gd name="T42" fmla="*/ 279 w 575"/>
                <a:gd name="T43" fmla="*/ 14 h 639"/>
                <a:gd name="T44" fmla="*/ 307 w 575"/>
                <a:gd name="T45" fmla="*/ 51 h 639"/>
                <a:gd name="T46" fmla="*/ 16 w 575"/>
                <a:gd name="T47" fmla="*/ 402 h 639"/>
                <a:gd name="T48" fmla="*/ 22 w 575"/>
                <a:gd name="T49" fmla="*/ 403 h 639"/>
                <a:gd name="T50" fmla="*/ 383 w 575"/>
                <a:gd name="T51" fmla="*/ 118 h 639"/>
                <a:gd name="T52" fmla="*/ 410 w 575"/>
                <a:gd name="T53" fmla="*/ 14 h 639"/>
                <a:gd name="T54" fmla="*/ 568 w 575"/>
                <a:gd name="T55" fmla="*/ 639 h 639"/>
                <a:gd name="T56" fmla="*/ 400 w 575"/>
                <a:gd name="T57" fmla="*/ 632 h 639"/>
                <a:gd name="T58" fmla="*/ 407 w 575"/>
                <a:gd name="T59" fmla="*/ 238 h 639"/>
                <a:gd name="T60" fmla="*/ 575 w 575"/>
                <a:gd name="T61" fmla="*/ 245 h 639"/>
                <a:gd name="T62" fmla="*/ 568 w 575"/>
                <a:gd name="T63" fmla="*/ 639 h 639"/>
                <a:gd name="T64" fmla="*/ 561 w 575"/>
                <a:gd name="T65" fmla="*/ 625 h 639"/>
                <a:gd name="T66" fmla="*/ 414 w 575"/>
                <a:gd name="T67" fmla="*/ 25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5" h="639">
                  <a:moveTo>
                    <a:pt x="369" y="639"/>
                  </a:moveTo>
                  <a:cubicBezTo>
                    <a:pt x="208" y="639"/>
                    <a:pt x="208" y="639"/>
                    <a:pt x="208" y="639"/>
                  </a:cubicBezTo>
                  <a:cubicBezTo>
                    <a:pt x="205" y="639"/>
                    <a:pt x="201" y="636"/>
                    <a:pt x="201" y="632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69"/>
                    <a:pt x="205" y="366"/>
                    <a:pt x="208" y="366"/>
                  </a:cubicBezTo>
                  <a:cubicBezTo>
                    <a:pt x="369" y="366"/>
                    <a:pt x="369" y="366"/>
                    <a:pt x="369" y="366"/>
                  </a:cubicBezTo>
                  <a:cubicBezTo>
                    <a:pt x="373" y="366"/>
                    <a:pt x="376" y="369"/>
                    <a:pt x="376" y="373"/>
                  </a:cubicBezTo>
                  <a:cubicBezTo>
                    <a:pt x="376" y="632"/>
                    <a:pt x="376" y="632"/>
                    <a:pt x="376" y="632"/>
                  </a:cubicBezTo>
                  <a:cubicBezTo>
                    <a:pt x="376" y="636"/>
                    <a:pt x="373" y="639"/>
                    <a:pt x="369" y="639"/>
                  </a:cubicBezTo>
                  <a:close/>
                  <a:moveTo>
                    <a:pt x="215" y="625"/>
                  </a:moveTo>
                  <a:cubicBezTo>
                    <a:pt x="362" y="625"/>
                    <a:pt x="362" y="625"/>
                    <a:pt x="362" y="625"/>
                  </a:cubicBezTo>
                  <a:cubicBezTo>
                    <a:pt x="362" y="380"/>
                    <a:pt x="362" y="380"/>
                    <a:pt x="362" y="380"/>
                  </a:cubicBezTo>
                  <a:cubicBezTo>
                    <a:pt x="215" y="380"/>
                    <a:pt x="215" y="380"/>
                    <a:pt x="215" y="380"/>
                  </a:cubicBezTo>
                  <a:lnTo>
                    <a:pt x="215" y="625"/>
                  </a:lnTo>
                  <a:close/>
                  <a:moveTo>
                    <a:pt x="170" y="639"/>
                  </a:moveTo>
                  <a:cubicBezTo>
                    <a:pt x="10" y="639"/>
                    <a:pt x="10" y="639"/>
                    <a:pt x="10" y="639"/>
                  </a:cubicBezTo>
                  <a:cubicBezTo>
                    <a:pt x="6" y="639"/>
                    <a:pt x="3" y="636"/>
                    <a:pt x="3" y="632"/>
                  </a:cubicBezTo>
                  <a:cubicBezTo>
                    <a:pt x="3" y="503"/>
                    <a:pt x="3" y="503"/>
                    <a:pt x="3" y="503"/>
                  </a:cubicBezTo>
                  <a:cubicBezTo>
                    <a:pt x="3" y="499"/>
                    <a:pt x="6" y="496"/>
                    <a:pt x="10" y="496"/>
                  </a:cubicBezTo>
                  <a:cubicBezTo>
                    <a:pt x="170" y="496"/>
                    <a:pt x="170" y="496"/>
                    <a:pt x="170" y="496"/>
                  </a:cubicBezTo>
                  <a:cubicBezTo>
                    <a:pt x="174" y="496"/>
                    <a:pt x="177" y="499"/>
                    <a:pt x="177" y="503"/>
                  </a:cubicBezTo>
                  <a:cubicBezTo>
                    <a:pt x="177" y="632"/>
                    <a:pt x="177" y="632"/>
                    <a:pt x="177" y="632"/>
                  </a:cubicBezTo>
                  <a:cubicBezTo>
                    <a:pt x="177" y="636"/>
                    <a:pt x="174" y="639"/>
                    <a:pt x="170" y="639"/>
                  </a:cubicBezTo>
                  <a:close/>
                  <a:moveTo>
                    <a:pt x="17" y="625"/>
                  </a:moveTo>
                  <a:cubicBezTo>
                    <a:pt x="163" y="625"/>
                    <a:pt x="163" y="625"/>
                    <a:pt x="163" y="625"/>
                  </a:cubicBezTo>
                  <a:cubicBezTo>
                    <a:pt x="163" y="510"/>
                    <a:pt x="163" y="510"/>
                    <a:pt x="163" y="510"/>
                  </a:cubicBezTo>
                  <a:cubicBezTo>
                    <a:pt x="17" y="510"/>
                    <a:pt x="17" y="510"/>
                    <a:pt x="17" y="510"/>
                  </a:cubicBezTo>
                  <a:lnTo>
                    <a:pt x="17" y="625"/>
                  </a:lnTo>
                  <a:close/>
                  <a:moveTo>
                    <a:pt x="19" y="418"/>
                  </a:moveTo>
                  <a:cubicBezTo>
                    <a:pt x="14" y="418"/>
                    <a:pt x="9" y="416"/>
                    <a:pt x="5" y="411"/>
                  </a:cubicBezTo>
                  <a:cubicBezTo>
                    <a:pt x="0" y="404"/>
                    <a:pt x="0" y="395"/>
                    <a:pt x="5" y="388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57" y="12"/>
                    <a:pt x="257" y="12"/>
                    <a:pt x="257" y="12"/>
                  </a:cubicBezTo>
                  <a:cubicBezTo>
                    <a:pt x="255" y="10"/>
                    <a:pt x="255" y="7"/>
                    <a:pt x="256" y="4"/>
                  </a:cubicBezTo>
                  <a:cubicBezTo>
                    <a:pt x="257" y="1"/>
                    <a:pt x="260" y="0"/>
                    <a:pt x="262" y="0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21" y="0"/>
                    <a:pt x="424" y="3"/>
                    <a:pt x="424" y="7"/>
                  </a:cubicBezTo>
                  <a:cubicBezTo>
                    <a:pt x="424" y="163"/>
                    <a:pt x="424" y="163"/>
                    <a:pt x="424" y="163"/>
                  </a:cubicBezTo>
                  <a:cubicBezTo>
                    <a:pt x="424" y="166"/>
                    <a:pt x="423" y="168"/>
                    <a:pt x="420" y="169"/>
                  </a:cubicBezTo>
                  <a:cubicBezTo>
                    <a:pt x="417" y="170"/>
                    <a:pt x="414" y="170"/>
                    <a:pt x="412" y="168"/>
                  </a:cubicBezTo>
                  <a:cubicBezTo>
                    <a:pt x="377" y="133"/>
                    <a:pt x="377" y="133"/>
                    <a:pt x="377" y="133"/>
                  </a:cubicBezTo>
                  <a:cubicBezTo>
                    <a:pt x="31" y="414"/>
                    <a:pt x="31" y="414"/>
                    <a:pt x="31" y="414"/>
                  </a:cubicBezTo>
                  <a:cubicBezTo>
                    <a:pt x="28" y="417"/>
                    <a:pt x="24" y="418"/>
                    <a:pt x="19" y="418"/>
                  </a:cubicBezTo>
                  <a:close/>
                  <a:moveTo>
                    <a:pt x="279" y="14"/>
                  </a:moveTo>
                  <a:cubicBezTo>
                    <a:pt x="307" y="41"/>
                    <a:pt x="307" y="41"/>
                    <a:pt x="307" y="41"/>
                  </a:cubicBezTo>
                  <a:cubicBezTo>
                    <a:pt x="309" y="44"/>
                    <a:pt x="309" y="48"/>
                    <a:pt x="307" y="51"/>
                  </a:cubicBezTo>
                  <a:cubicBezTo>
                    <a:pt x="16" y="397"/>
                    <a:pt x="16" y="397"/>
                    <a:pt x="16" y="397"/>
                  </a:cubicBezTo>
                  <a:cubicBezTo>
                    <a:pt x="15" y="399"/>
                    <a:pt x="15" y="401"/>
                    <a:pt x="16" y="402"/>
                  </a:cubicBezTo>
                  <a:cubicBezTo>
                    <a:pt x="17" y="404"/>
                    <a:pt x="18" y="404"/>
                    <a:pt x="19" y="404"/>
                  </a:cubicBezTo>
                  <a:cubicBezTo>
                    <a:pt x="20" y="404"/>
                    <a:pt x="21" y="404"/>
                    <a:pt x="22" y="403"/>
                  </a:cubicBezTo>
                  <a:cubicBezTo>
                    <a:pt x="373" y="118"/>
                    <a:pt x="373" y="118"/>
                    <a:pt x="373" y="118"/>
                  </a:cubicBezTo>
                  <a:cubicBezTo>
                    <a:pt x="376" y="115"/>
                    <a:pt x="380" y="116"/>
                    <a:pt x="383" y="118"/>
                  </a:cubicBezTo>
                  <a:cubicBezTo>
                    <a:pt x="410" y="146"/>
                    <a:pt x="410" y="146"/>
                    <a:pt x="410" y="146"/>
                  </a:cubicBezTo>
                  <a:cubicBezTo>
                    <a:pt x="410" y="14"/>
                    <a:pt x="410" y="14"/>
                    <a:pt x="410" y="14"/>
                  </a:cubicBezTo>
                  <a:lnTo>
                    <a:pt x="279" y="14"/>
                  </a:lnTo>
                  <a:close/>
                  <a:moveTo>
                    <a:pt x="568" y="639"/>
                  </a:moveTo>
                  <a:cubicBezTo>
                    <a:pt x="407" y="639"/>
                    <a:pt x="407" y="639"/>
                    <a:pt x="407" y="639"/>
                  </a:cubicBezTo>
                  <a:cubicBezTo>
                    <a:pt x="403" y="639"/>
                    <a:pt x="400" y="636"/>
                    <a:pt x="400" y="632"/>
                  </a:cubicBezTo>
                  <a:cubicBezTo>
                    <a:pt x="400" y="245"/>
                    <a:pt x="400" y="245"/>
                    <a:pt x="400" y="245"/>
                  </a:cubicBezTo>
                  <a:cubicBezTo>
                    <a:pt x="400" y="241"/>
                    <a:pt x="403" y="238"/>
                    <a:pt x="407" y="238"/>
                  </a:cubicBezTo>
                  <a:cubicBezTo>
                    <a:pt x="568" y="238"/>
                    <a:pt x="568" y="238"/>
                    <a:pt x="568" y="238"/>
                  </a:cubicBezTo>
                  <a:cubicBezTo>
                    <a:pt x="572" y="238"/>
                    <a:pt x="575" y="241"/>
                    <a:pt x="575" y="245"/>
                  </a:cubicBezTo>
                  <a:cubicBezTo>
                    <a:pt x="575" y="632"/>
                    <a:pt x="575" y="632"/>
                    <a:pt x="575" y="632"/>
                  </a:cubicBezTo>
                  <a:cubicBezTo>
                    <a:pt x="575" y="636"/>
                    <a:pt x="572" y="639"/>
                    <a:pt x="568" y="639"/>
                  </a:cubicBezTo>
                  <a:close/>
                  <a:moveTo>
                    <a:pt x="414" y="625"/>
                  </a:moveTo>
                  <a:cubicBezTo>
                    <a:pt x="561" y="625"/>
                    <a:pt x="561" y="625"/>
                    <a:pt x="561" y="625"/>
                  </a:cubicBezTo>
                  <a:cubicBezTo>
                    <a:pt x="561" y="252"/>
                    <a:pt x="561" y="252"/>
                    <a:pt x="561" y="252"/>
                  </a:cubicBezTo>
                  <a:cubicBezTo>
                    <a:pt x="414" y="252"/>
                    <a:pt x="414" y="252"/>
                    <a:pt x="414" y="252"/>
                  </a:cubicBezTo>
                  <a:lnTo>
                    <a:pt x="414" y="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50EF951B-97F7-C9BD-3EEC-54021650C5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761" y="2439177"/>
            <a:ext cx="3313964" cy="1009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2481ED48-F01E-C480-4F4D-E7A5C0FFDE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4666" y="2030319"/>
            <a:ext cx="3314059" cy="36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398001FC-6201-775A-3651-16C394A4B1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761" y="3933286"/>
            <a:ext cx="3313964" cy="1009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1DA27761-C3DF-4299-63DC-2F576E6669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4666" y="3524428"/>
            <a:ext cx="3314059" cy="36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B13564A7-DDDC-689C-F440-0A725DCC43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61" y="5419186"/>
            <a:ext cx="3313964" cy="1009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D5EF148D-ED1C-B7E9-3667-FA3BF48D1C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6" y="5010328"/>
            <a:ext cx="3314059" cy="362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9F5B614F-92C1-195E-75D7-0CA35CB09E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10725" y="2453287"/>
            <a:ext cx="3421348" cy="1009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9C0D6205-9C90-357C-DA48-93EAFB9A65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10725" y="2044429"/>
            <a:ext cx="3421446" cy="36299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50DA8AF8-46EC-1340-50DB-C6CE4D9563D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10725" y="3947396"/>
            <a:ext cx="3421348" cy="1009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801E9A5B-6CA0-F272-0686-4204F8CA6D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10725" y="3538538"/>
            <a:ext cx="3421446" cy="36299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089C261C-5D4F-C91B-71D1-7253DBF580D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10725" y="5433296"/>
            <a:ext cx="3421348" cy="1009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766FC9D4-997E-782E-9370-6020896B2CB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10725" y="5024438"/>
            <a:ext cx="3421446" cy="36299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 i="0">
                <a:solidFill>
                  <a:srgbClr val="0F5C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7" name="Straight Connector 99">
            <a:extLst>
              <a:ext uri="{FF2B5EF4-FFF2-40B4-BE49-F238E27FC236}">
                <a16:creationId xmlns:a16="http://schemas.microsoft.com/office/drawing/2014/main" id="{0A973004-24B6-4C7D-B00E-5096237898B5}"/>
              </a:ext>
            </a:extLst>
          </p:cNvPr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374491EE-3C93-C8CD-C566-2B58B847DE45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454761" y="1338263"/>
            <a:ext cx="11277312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D246924-C3AB-EA09-408E-04F8047DD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39D77803-7958-619E-B2F7-93871BD08E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20369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6D3F12C-CE06-8201-213C-FDFF649C23A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200348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0DB39462-47DD-90FF-74EF-7B8E61C7B21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2822815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47E9063E-47C4-FC4B-260F-7F9DE875D5A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440" y="364215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33037BE-A9D6-EE94-7FA1-18B3F56977D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4461485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44292A7-F76C-0EBF-A25B-AD9A7EEC1F8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528082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C4BE48B0-8982-9C47-D706-3E7726CE26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633718" y="2003476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0" name="Text Placeholder 8">
            <a:extLst>
              <a:ext uri="{FF2B5EF4-FFF2-40B4-BE49-F238E27FC236}">
                <a16:creationId xmlns:a16="http://schemas.microsoft.com/office/drawing/2014/main" id="{1E6BC9D2-F721-F567-BDD5-53401A98E03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633718" y="2822812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0B0691F-83E7-C23A-FE99-67A8A6BF3D3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633718" y="3642148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F09D0C1A-ED5F-86CE-C274-5516E88007A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633718" y="4461484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CA157C63-35A3-82B2-F017-6880AE08C0A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633718" y="528082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740BF2DC-9C98-765F-27D1-DCA0165F6E0A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52241" y="1338263"/>
            <a:ext cx="10687519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3">
            <a:extLst>
              <a:ext uri="{FF2B5EF4-FFF2-40B4-BE49-F238E27FC236}">
                <a16:creationId xmlns:a16="http://schemas.microsoft.com/office/drawing/2014/main" id="{02378AFA-01DD-E3ED-0C09-31B2C35C73C2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1705216" y="2106593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FF8B6395-C0CA-FD16-FAAA-30088689DEF4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7548660" y="2923433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CC4A2249-5E82-B8A6-3F44-C5105ADB576D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548660" y="2106592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7FF6BF55-9360-6242-6732-FE6A1C5C4E81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1705216" y="2923433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3">
            <a:extLst>
              <a:ext uri="{FF2B5EF4-FFF2-40B4-BE49-F238E27FC236}">
                <a16:creationId xmlns:a16="http://schemas.microsoft.com/office/drawing/2014/main" id="{2B40A72A-0F7E-7575-CA67-2CD25FC5FBCE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1705216" y="3747527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33">
            <a:extLst>
              <a:ext uri="{FF2B5EF4-FFF2-40B4-BE49-F238E27FC236}">
                <a16:creationId xmlns:a16="http://schemas.microsoft.com/office/drawing/2014/main" id="{89090CF6-E70A-F7BF-C66F-228CD398D7A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705216" y="4566863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33">
            <a:extLst>
              <a:ext uri="{FF2B5EF4-FFF2-40B4-BE49-F238E27FC236}">
                <a16:creationId xmlns:a16="http://schemas.microsoft.com/office/drawing/2014/main" id="{83AA26FE-BB59-D998-311B-B490EBDEE5BD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1705216" y="5386199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">
            <a:extLst>
              <a:ext uri="{FF2B5EF4-FFF2-40B4-BE49-F238E27FC236}">
                <a16:creationId xmlns:a16="http://schemas.microsoft.com/office/drawing/2014/main" id="{261D6DFE-3B64-8ED0-3B18-CA10526A9AEA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7548660" y="3747527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33">
            <a:extLst>
              <a:ext uri="{FF2B5EF4-FFF2-40B4-BE49-F238E27FC236}">
                <a16:creationId xmlns:a16="http://schemas.microsoft.com/office/drawing/2014/main" id="{D261B3DC-1506-A9E8-0190-1538DE010EE9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7548660" y="4564682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33">
            <a:extLst>
              <a:ext uri="{FF2B5EF4-FFF2-40B4-BE49-F238E27FC236}">
                <a16:creationId xmlns:a16="http://schemas.microsoft.com/office/drawing/2014/main" id="{65B13D08-3BD3-A7D9-7285-A1A664DE618E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7548660" y="5386198"/>
            <a:ext cx="3873476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2" name="Straight Connector 17">
            <a:extLst>
              <a:ext uri="{FF2B5EF4-FFF2-40B4-BE49-F238E27FC236}">
                <a16:creationId xmlns:a16="http://schemas.microsoft.com/office/drawing/2014/main" id="{49C3A6A2-A011-F8F1-4C0E-794A8E556D74}"/>
              </a:ext>
            </a:extLst>
          </p:cNvPr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79670D40-C67E-E6F6-F7F3-C35924600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8BE1AB4-D885-EC5E-EE05-47219A976B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36081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6D3F12C-CE06-8201-213C-FDFF649C23A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200348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0DB39462-47DD-90FF-74EF-7B8E61C7B21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3095927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47E9063E-47C4-FC4B-260F-7F9DE875D5A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440" y="4188374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33037BE-A9D6-EE94-7FA1-18B3F56977D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528082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C4BE48B0-8982-9C47-D706-3E7726CE265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633718" y="2003476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0" name="Text Placeholder 8">
            <a:extLst>
              <a:ext uri="{FF2B5EF4-FFF2-40B4-BE49-F238E27FC236}">
                <a16:creationId xmlns:a16="http://schemas.microsoft.com/office/drawing/2014/main" id="{1E6BC9D2-F721-F567-BDD5-53401A98E03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633718" y="3095924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0B0691F-83E7-C23A-FE99-67A8A6BF3D3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633718" y="4188372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CA157C63-35A3-82B2-F017-6880AE08C0A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633718" y="528082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740BF2DC-9C98-765F-27D1-DCA0165F6E0A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52241" y="1338263"/>
            <a:ext cx="10687519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3">
            <a:extLst>
              <a:ext uri="{FF2B5EF4-FFF2-40B4-BE49-F238E27FC236}">
                <a16:creationId xmlns:a16="http://schemas.microsoft.com/office/drawing/2014/main" id="{02378AFA-01DD-E3ED-0C09-31B2C35C73C2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1705216" y="2063048"/>
            <a:ext cx="3873476" cy="57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FF8B6395-C0CA-FD16-FAAA-30088689DEF4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7548660" y="3156249"/>
            <a:ext cx="3873476" cy="57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CC4A2249-5E82-B8A6-3F44-C5105ADB576D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548660" y="2063047"/>
            <a:ext cx="3873476" cy="57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7FF6BF55-9360-6242-6732-FE6A1C5C4E81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1705216" y="3156250"/>
            <a:ext cx="3873476" cy="57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3">
            <a:extLst>
              <a:ext uri="{FF2B5EF4-FFF2-40B4-BE49-F238E27FC236}">
                <a16:creationId xmlns:a16="http://schemas.microsoft.com/office/drawing/2014/main" id="{2B40A72A-0F7E-7575-CA67-2CD25FC5FBCE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1705216" y="4249452"/>
            <a:ext cx="3873476" cy="57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33">
            <a:extLst>
              <a:ext uri="{FF2B5EF4-FFF2-40B4-BE49-F238E27FC236}">
                <a16:creationId xmlns:a16="http://schemas.microsoft.com/office/drawing/2014/main" id="{89090CF6-E70A-F7BF-C66F-228CD398D7A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705216" y="5342653"/>
            <a:ext cx="3873476" cy="57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3">
            <a:extLst>
              <a:ext uri="{FF2B5EF4-FFF2-40B4-BE49-F238E27FC236}">
                <a16:creationId xmlns:a16="http://schemas.microsoft.com/office/drawing/2014/main" id="{261D6DFE-3B64-8ED0-3B18-CA10526A9AEA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7548660" y="4249451"/>
            <a:ext cx="3873476" cy="57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33">
            <a:extLst>
              <a:ext uri="{FF2B5EF4-FFF2-40B4-BE49-F238E27FC236}">
                <a16:creationId xmlns:a16="http://schemas.microsoft.com/office/drawing/2014/main" id="{65B13D08-3BD3-A7D9-7285-A1A664DE618E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7548660" y="5342653"/>
            <a:ext cx="3873476" cy="57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2" name="Straight Connector 17">
            <a:extLst>
              <a:ext uri="{FF2B5EF4-FFF2-40B4-BE49-F238E27FC236}">
                <a16:creationId xmlns:a16="http://schemas.microsoft.com/office/drawing/2014/main" id="{49C3A6A2-A011-F8F1-4C0E-794A8E556D74}"/>
              </a:ext>
            </a:extLst>
          </p:cNvPr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79670D40-C67E-E6F6-F7F3-C35924600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8BE1AB4-D885-EC5E-EE05-47219A976B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64818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6D3F12C-CE06-8201-213C-FDFF649C23A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200348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0DB39462-47DD-90FF-74EF-7B8E61C7B21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2822815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47E9063E-47C4-FC4B-260F-7F9DE875D5A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440" y="364215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33037BE-A9D6-EE94-7FA1-18B3F56977D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4461485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44292A7-F76C-0EBF-A25B-AD9A7EEC1F8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78369" y="5280820"/>
            <a:ext cx="764062" cy="694217"/>
          </a:xfrm>
          <a:prstGeom prst="rect">
            <a:avLst/>
          </a:prstGeom>
          <a:solidFill>
            <a:srgbClr val="1D82AD"/>
          </a:solidFill>
        </p:spPr>
        <p:txBody>
          <a:bodyPr lIns="72000" tIns="72000" rIns="72000" bIns="72000" anchor="ctr"/>
          <a:lstStyle>
            <a:lvl1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None/>
              <a:defRPr sz="4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4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2" name="Text Placeholder 33">
            <a:extLst>
              <a:ext uri="{FF2B5EF4-FFF2-40B4-BE49-F238E27FC236}">
                <a16:creationId xmlns:a16="http://schemas.microsoft.com/office/drawing/2014/main" id="{02378AFA-01DD-E3ED-0C09-31B2C35C73C2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1831343" y="2106593"/>
            <a:ext cx="9582289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7FF6BF55-9360-6242-6732-FE6A1C5C4E81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1831343" y="2923433"/>
            <a:ext cx="9582289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3">
            <a:extLst>
              <a:ext uri="{FF2B5EF4-FFF2-40B4-BE49-F238E27FC236}">
                <a16:creationId xmlns:a16="http://schemas.microsoft.com/office/drawing/2014/main" id="{2B40A72A-0F7E-7575-CA67-2CD25FC5FBCE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1831343" y="3747527"/>
            <a:ext cx="9582289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33">
            <a:extLst>
              <a:ext uri="{FF2B5EF4-FFF2-40B4-BE49-F238E27FC236}">
                <a16:creationId xmlns:a16="http://schemas.microsoft.com/office/drawing/2014/main" id="{89090CF6-E70A-F7BF-C66F-228CD398D7A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831343" y="4566863"/>
            <a:ext cx="9582288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33">
            <a:extLst>
              <a:ext uri="{FF2B5EF4-FFF2-40B4-BE49-F238E27FC236}">
                <a16:creationId xmlns:a16="http://schemas.microsoft.com/office/drawing/2014/main" id="{83AA26FE-BB59-D998-311B-B490EBDEE5BD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1831343" y="5386199"/>
            <a:ext cx="9582287" cy="483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2" name="Straight Connector 17">
            <a:extLst>
              <a:ext uri="{FF2B5EF4-FFF2-40B4-BE49-F238E27FC236}">
                <a16:creationId xmlns:a16="http://schemas.microsoft.com/office/drawing/2014/main" id="{49C3A6A2-A011-F8F1-4C0E-794A8E556D74}"/>
              </a:ext>
            </a:extLst>
          </p:cNvPr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79670D40-C67E-E6F6-F7F3-C35924600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8BE1AB4-D885-EC5E-EE05-47219A976B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CB58DF-B50B-E660-594D-E9CCFD1176EF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52241" y="1338263"/>
            <a:ext cx="10687519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764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44AD5DE-9D89-18FA-2C44-363B98BB9E1C}"/>
              </a:ext>
            </a:extLst>
          </p:cNvPr>
          <p:cNvSpPr/>
          <p:nvPr userDrawn="1"/>
        </p:nvSpPr>
        <p:spPr>
          <a:xfrm>
            <a:off x="302918" y="1993341"/>
            <a:ext cx="2848815" cy="433366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" name="Graphic 19" descr="Internet outline">
            <a:extLst>
              <a:ext uri="{FF2B5EF4-FFF2-40B4-BE49-F238E27FC236}">
                <a16:creationId xmlns:a16="http://schemas.microsoft.com/office/drawing/2014/main" id="{332285B4-FB99-056A-5A8C-1C5F553C82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9011" y="2082793"/>
            <a:ext cx="527087" cy="527087"/>
          </a:xfrm>
          <a:prstGeom prst="rect">
            <a:avLst/>
          </a:prstGeom>
        </p:spPr>
      </p:pic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E6558E60-3098-7C21-2C87-0AAD4AFCCD45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91720" y="3559083"/>
            <a:ext cx="2331093" cy="259679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None/>
              <a:defRPr sz="1200"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3">
            <a:extLst>
              <a:ext uri="{FF2B5EF4-FFF2-40B4-BE49-F238E27FC236}">
                <a16:creationId xmlns:a16="http://schemas.microsoft.com/office/drawing/2014/main" id="{4E4427FA-AE0D-6581-8D5D-E608BC0B2D9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86246" y="2867700"/>
            <a:ext cx="2336568" cy="57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9785EB-971D-B46F-94D5-D3DF59C3C631}"/>
              </a:ext>
            </a:extLst>
          </p:cNvPr>
          <p:cNvSpPr/>
          <p:nvPr userDrawn="1"/>
        </p:nvSpPr>
        <p:spPr>
          <a:xfrm>
            <a:off x="3258389" y="1993341"/>
            <a:ext cx="2848815" cy="433366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 Placeholder 33">
            <a:extLst>
              <a:ext uri="{FF2B5EF4-FFF2-40B4-BE49-F238E27FC236}">
                <a16:creationId xmlns:a16="http://schemas.microsoft.com/office/drawing/2014/main" id="{136EAD7B-55EB-F029-0E10-F25D6324C2EE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3547191" y="3559083"/>
            <a:ext cx="2331093" cy="259679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None/>
              <a:defRPr sz="1200"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3">
            <a:extLst>
              <a:ext uri="{FF2B5EF4-FFF2-40B4-BE49-F238E27FC236}">
                <a16:creationId xmlns:a16="http://schemas.microsoft.com/office/drawing/2014/main" id="{CEA2035A-ED6D-B61B-F5FF-E82B26AF598A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3541717" y="2867700"/>
            <a:ext cx="2336568" cy="57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64DFE8-56FD-2B4B-BF39-643C58F31B52}"/>
              </a:ext>
            </a:extLst>
          </p:cNvPr>
          <p:cNvSpPr/>
          <p:nvPr userDrawn="1"/>
        </p:nvSpPr>
        <p:spPr>
          <a:xfrm>
            <a:off x="6213860" y="1977012"/>
            <a:ext cx="2848815" cy="433366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A4C33FF-4E9D-5671-9DA3-C28539CC291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502662" y="3542754"/>
            <a:ext cx="2331093" cy="259679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None/>
              <a:defRPr sz="1200"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3">
            <a:extLst>
              <a:ext uri="{FF2B5EF4-FFF2-40B4-BE49-F238E27FC236}">
                <a16:creationId xmlns:a16="http://schemas.microsoft.com/office/drawing/2014/main" id="{C6FE0C5D-7600-1E40-818E-81957D099E5A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6497188" y="2851371"/>
            <a:ext cx="2336568" cy="57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2F96AB-B533-A7DE-B912-734C22F3DB55}"/>
              </a:ext>
            </a:extLst>
          </p:cNvPr>
          <p:cNvSpPr/>
          <p:nvPr userDrawn="1"/>
        </p:nvSpPr>
        <p:spPr>
          <a:xfrm>
            <a:off x="9169331" y="1960684"/>
            <a:ext cx="2848815" cy="433366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3671076E-FCD7-FD44-1D18-840B5FC23B0E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9458133" y="3526426"/>
            <a:ext cx="2331093" cy="259679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None/>
              <a:defRPr sz="1200"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3">
            <a:extLst>
              <a:ext uri="{FF2B5EF4-FFF2-40B4-BE49-F238E27FC236}">
                <a16:creationId xmlns:a16="http://schemas.microsoft.com/office/drawing/2014/main" id="{CFB13D03-2923-4C82-8555-8633678A8BE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9452659" y="2835043"/>
            <a:ext cx="2336568" cy="57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6" name="Graphic 55" descr="Arrow circle outline">
            <a:extLst>
              <a:ext uri="{FF2B5EF4-FFF2-40B4-BE49-F238E27FC236}">
                <a16:creationId xmlns:a16="http://schemas.microsoft.com/office/drawing/2014/main" id="{398878C5-5CDA-5FF5-4BD0-657E114B56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0800000">
            <a:off x="9432315" y="2082794"/>
            <a:ext cx="568918" cy="568918"/>
          </a:xfrm>
          <a:prstGeom prst="rect">
            <a:avLst/>
          </a:prstGeom>
        </p:spPr>
      </p:pic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5C4275C6-BD75-8159-435F-CF5532E5C16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450644" y="2082793"/>
            <a:ext cx="488636" cy="488636"/>
          </a:xfrm>
          <a:prstGeom prst="rect">
            <a:avLst/>
          </a:prstGeom>
        </p:spPr>
      </p:pic>
      <p:pic>
        <p:nvPicPr>
          <p:cNvPr id="58" name="Graphic 57" descr="Handshake outline">
            <a:extLst>
              <a:ext uri="{FF2B5EF4-FFF2-40B4-BE49-F238E27FC236}">
                <a16:creationId xmlns:a16="http://schemas.microsoft.com/office/drawing/2014/main" id="{A23A76CD-4E3D-F7F0-7C35-E673E5898AD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482555" y="2082793"/>
            <a:ext cx="607909" cy="607909"/>
          </a:xfrm>
          <a:prstGeom prst="rect">
            <a:avLst/>
          </a:prstGeom>
        </p:spPr>
      </p:pic>
      <p:cxnSp>
        <p:nvCxnSpPr>
          <p:cNvPr id="59" name="Straight Connector 99">
            <a:extLst>
              <a:ext uri="{FF2B5EF4-FFF2-40B4-BE49-F238E27FC236}">
                <a16:creationId xmlns:a16="http://schemas.microsoft.com/office/drawing/2014/main" id="{F2C3EFA8-A582-6267-96D1-A65B173A566F}"/>
              </a:ext>
            </a:extLst>
          </p:cNvPr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0A482-59F3-6BAF-55A5-4E1EF999427F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454761" y="1338263"/>
            <a:ext cx="11277312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D1379E8-E0C7-B83F-14AF-DC409724E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6E44369-2B00-0BE9-2C60-776E4E873F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09464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028317C-5078-978A-B4EF-73CB52E82D1D}"/>
              </a:ext>
            </a:extLst>
          </p:cNvPr>
          <p:cNvSpPr/>
          <p:nvPr userDrawn="1"/>
        </p:nvSpPr>
        <p:spPr>
          <a:xfrm rot="2700000">
            <a:off x="4802794" y="2819093"/>
            <a:ext cx="2588400" cy="2588895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434126" y="2733340"/>
            <a:ext cx="3313723" cy="2801642"/>
            <a:chOff x="3102624" y="2155806"/>
            <a:chExt cx="2627632" cy="2801642"/>
          </a:xfrm>
        </p:grpSpPr>
        <p:sp>
          <p:nvSpPr>
            <p:cNvPr id="4" name="Rounded Rectangle 7"/>
            <p:cNvSpPr/>
            <p:nvPr userDrawn="1"/>
          </p:nvSpPr>
          <p:spPr>
            <a:xfrm>
              <a:off x="3106985" y="2155806"/>
              <a:ext cx="1290878" cy="1380201"/>
            </a:xfrm>
            <a:prstGeom prst="rect">
              <a:avLst/>
            </a:prstGeom>
            <a:solidFill>
              <a:srgbClr val="0D5D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4465635" y="2155806"/>
              <a:ext cx="1264621" cy="1365165"/>
            </a:xfrm>
            <a:prstGeom prst="rect">
              <a:avLst/>
            </a:prstGeom>
            <a:solidFill>
              <a:srgbClr val="1F82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4446473" y="3585872"/>
              <a:ext cx="1283782" cy="1368000"/>
            </a:xfrm>
            <a:prstGeom prst="rect">
              <a:avLst/>
            </a:prstGeom>
            <a:solidFill>
              <a:srgbClr val="45C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3102624" y="3589448"/>
              <a:ext cx="1290878" cy="1368000"/>
            </a:xfrm>
            <a:prstGeom prst="rect">
              <a:avLst/>
            </a:prstGeom>
            <a:solidFill>
              <a:srgbClr val="399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0"/>
            </a:p>
          </p:txBody>
        </p:sp>
      </p:grpSp>
      <p:sp>
        <p:nvSpPr>
          <p:cNvPr id="9" name="Subtitle 2"/>
          <p:cNvSpPr txBox="1">
            <a:spLocks/>
          </p:cNvSpPr>
          <p:nvPr userDrawn="1"/>
        </p:nvSpPr>
        <p:spPr>
          <a:xfrm>
            <a:off x="6144004" y="3337938"/>
            <a:ext cx="1440160" cy="58019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888978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2130" kern="8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8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2" indent="0" algn="ctr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61915" y="2461845"/>
            <a:ext cx="3597679" cy="1536081"/>
          </a:xfrm>
          <a:prstGeom prst="rect">
            <a:avLst/>
          </a:prstGeom>
        </p:spPr>
        <p:txBody>
          <a:bodyPr/>
          <a:lstStyle>
            <a:lvl1pPr marL="136525" indent="-136525" algn="l">
              <a:buClr>
                <a:srgbClr val="57565A"/>
              </a:buClr>
              <a:tabLst/>
              <a:defRPr sz="1200"/>
            </a:lvl1pPr>
            <a:lvl2pPr algn="l">
              <a:buClr>
                <a:srgbClr val="57565A"/>
              </a:buClr>
              <a:defRPr sz="1200"/>
            </a:lvl2pPr>
            <a:lvl3pPr algn="l">
              <a:buClr>
                <a:srgbClr val="57565A"/>
              </a:buClr>
              <a:defRPr sz="1200"/>
            </a:lvl3pPr>
            <a:lvl4pPr algn="l">
              <a:buClr>
                <a:srgbClr val="57565A"/>
              </a:buClr>
              <a:defRPr sz="1200"/>
            </a:lvl4pPr>
            <a:lvl5pPr algn="l">
              <a:buClr>
                <a:srgbClr val="57565A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4498167" y="2929275"/>
            <a:ext cx="1516214" cy="9888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Text</a:t>
            </a:r>
            <a:endParaRPr lang="pt-PT"/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C78D3D81-0140-4E9A-99BC-FDF1884923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1699" y="2945045"/>
            <a:ext cx="1516214" cy="9888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Text</a:t>
            </a:r>
            <a:endParaRPr lang="pt-PT"/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8CBBB18B-A8E0-4BDA-B7E4-1C763AB31A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95898" y="4353490"/>
            <a:ext cx="1516214" cy="9888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Text</a:t>
            </a:r>
            <a:endParaRPr lang="pt-PT"/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972591D0-8F24-4C9B-AAE3-A6E28052D6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5362" y="4369260"/>
            <a:ext cx="1516214" cy="9888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Text</a:t>
            </a:r>
            <a:endParaRPr lang="pt-PT"/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34A1B259-0005-43B4-9845-F431990FB8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1915" y="4618692"/>
            <a:ext cx="3597679" cy="1536082"/>
          </a:xfrm>
          <a:prstGeom prst="rect">
            <a:avLst/>
          </a:prstGeom>
        </p:spPr>
        <p:txBody>
          <a:bodyPr/>
          <a:lstStyle>
            <a:lvl1pPr marL="136525" indent="-136525" algn="l">
              <a:buClr>
                <a:srgbClr val="57565A"/>
              </a:buClr>
              <a:tabLst/>
              <a:defRPr sz="1200"/>
            </a:lvl1pPr>
            <a:lvl2pPr algn="l">
              <a:buClr>
                <a:srgbClr val="57565A"/>
              </a:buClr>
              <a:defRPr sz="1200"/>
            </a:lvl2pPr>
            <a:lvl3pPr algn="l">
              <a:buClr>
                <a:srgbClr val="57565A"/>
              </a:buClr>
              <a:defRPr sz="1200"/>
            </a:lvl3pPr>
            <a:lvl4pPr algn="l">
              <a:buClr>
                <a:srgbClr val="57565A"/>
              </a:buClr>
              <a:defRPr sz="1200"/>
            </a:lvl4pPr>
            <a:lvl5pPr algn="l">
              <a:buClr>
                <a:srgbClr val="57565A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1" name="Text Placeholder 20">
            <a:extLst>
              <a:ext uri="{FF2B5EF4-FFF2-40B4-BE49-F238E27FC236}">
                <a16:creationId xmlns:a16="http://schemas.microsoft.com/office/drawing/2014/main" id="{6AE9D29C-5C0C-4735-B7C5-11EDEF72ED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4396" y="2461845"/>
            <a:ext cx="3604831" cy="1536082"/>
          </a:xfrm>
          <a:prstGeom prst="rect">
            <a:avLst/>
          </a:prstGeom>
        </p:spPr>
        <p:txBody>
          <a:bodyPr/>
          <a:lstStyle>
            <a:lvl1pPr marL="136525" indent="-136525" algn="l">
              <a:buClr>
                <a:srgbClr val="57565A"/>
              </a:buClr>
              <a:tabLst/>
              <a:defRPr sz="1200"/>
            </a:lvl1pPr>
            <a:lvl2pPr algn="l">
              <a:buClr>
                <a:srgbClr val="57565A"/>
              </a:buClr>
              <a:defRPr sz="1200"/>
            </a:lvl2pPr>
            <a:lvl3pPr algn="l">
              <a:buClr>
                <a:srgbClr val="57565A"/>
              </a:buClr>
              <a:defRPr sz="1200"/>
            </a:lvl3pPr>
            <a:lvl4pPr algn="l">
              <a:buClr>
                <a:srgbClr val="57565A"/>
              </a:buClr>
              <a:defRPr sz="1200"/>
            </a:lvl4pPr>
            <a:lvl5pPr algn="l">
              <a:buClr>
                <a:srgbClr val="57565A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694E4E5F-C38F-484D-B67C-0458E5FA06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4396" y="4618692"/>
            <a:ext cx="3604831" cy="1536082"/>
          </a:xfrm>
          <a:prstGeom prst="rect">
            <a:avLst/>
          </a:prstGeom>
        </p:spPr>
        <p:txBody>
          <a:bodyPr/>
          <a:lstStyle>
            <a:lvl1pPr marL="136525" indent="-136525" algn="l">
              <a:buClr>
                <a:srgbClr val="57565A"/>
              </a:buClr>
              <a:tabLst/>
              <a:defRPr sz="1200"/>
            </a:lvl1pPr>
            <a:lvl2pPr algn="l">
              <a:buClr>
                <a:srgbClr val="57565A"/>
              </a:buClr>
              <a:defRPr sz="1200"/>
            </a:lvl2pPr>
            <a:lvl3pPr algn="l">
              <a:buClr>
                <a:srgbClr val="57565A"/>
              </a:buClr>
              <a:defRPr sz="1200"/>
            </a:lvl3pPr>
            <a:lvl4pPr algn="l">
              <a:buClr>
                <a:srgbClr val="57565A"/>
              </a:buClr>
              <a:defRPr sz="1200"/>
            </a:lvl4pPr>
            <a:lvl5pPr algn="l">
              <a:buClr>
                <a:srgbClr val="57565A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7D4A112-3E1C-1349-954C-0B821818E94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54761" y="1348919"/>
            <a:ext cx="11277312" cy="527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46" indent="0">
              <a:buNone/>
              <a:defRPr/>
            </a:lvl2pPr>
            <a:lvl3pPr marL="344479" indent="0">
              <a:buNone/>
              <a:defRPr/>
            </a:lvl3pPr>
            <a:lvl4pPr marL="515925" indent="0">
              <a:buNone/>
              <a:defRPr/>
            </a:lvl4pPr>
            <a:lvl5pPr marL="68737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704F4F7-D7A5-82B4-2382-8209EA94657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915" y="4163406"/>
            <a:ext cx="3597679" cy="373741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 b="1" i="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just">
              <a:defRPr sz="1400"/>
            </a:lvl2pPr>
            <a:lvl3pPr algn="just">
              <a:defRPr sz="1400"/>
            </a:lvl3pPr>
            <a:lvl4pPr algn="just">
              <a:defRPr sz="1400"/>
            </a:lvl4pPr>
            <a:lvl5pPr algn="just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1567E820-81FF-2004-D366-032C889D14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3779" y="2011049"/>
            <a:ext cx="3597679" cy="373741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 b="1" i="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just">
              <a:defRPr sz="1400"/>
            </a:lvl2pPr>
            <a:lvl3pPr algn="just">
              <a:defRPr sz="1400"/>
            </a:lvl3pPr>
            <a:lvl4pPr algn="just">
              <a:defRPr sz="1400"/>
            </a:lvl4pPr>
            <a:lvl5pPr algn="just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A336E362-F441-EF80-CDF8-4B9077645A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12000" y="2011049"/>
            <a:ext cx="3604831" cy="373741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 b="1" i="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just">
              <a:defRPr sz="1400"/>
            </a:lvl2pPr>
            <a:lvl3pPr algn="just">
              <a:defRPr sz="1400"/>
            </a:lvl3pPr>
            <a:lvl4pPr algn="just">
              <a:defRPr sz="1400"/>
            </a:lvl4pPr>
            <a:lvl5pPr algn="just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3D334DA-EB03-30BB-AC3A-5405F273278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12000" y="4191542"/>
            <a:ext cx="3604831" cy="373741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 b="1" i="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just">
              <a:defRPr sz="1400"/>
            </a:lvl2pPr>
            <a:lvl3pPr algn="just">
              <a:defRPr sz="1400"/>
            </a:lvl3pPr>
            <a:lvl4pPr algn="just">
              <a:defRPr sz="1400"/>
            </a:lvl4pPr>
            <a:lvl5pPr algn="just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5B90D2C-BC7E-0C30-6F68-A083BAB04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51D5934-EBB9-4DAB-5844-D1D39034C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777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BC076-323F-F8FD-1C2B-B4173259A160}"/>
              </a:ext>
            </a:extLst>
          </p:cNvPr>
          <p:cNvSpPr/>
          <p:nvPr userDrawn="1"/>
        </p:nvSpPr>
        <p:spPr>
          <a:xfrm>
            <a:off x="-1" y="726"/>
            <a:ext cx="3922931" cy="6840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B0DA90-AF5C-7DC8-6928-034CF4149E55}"/>
              </a:ext>
            </a:extLst>
          </p:cNvPr>
          <p:cNvSpPr/>
          <p:nvPr userDrawn="1"/>
        </p:nvSpPr>
        <p:spPr>
          <a:xfrm>
            <a:off x="4559643" y="6329680"/>
            <a:ext cx="7500277" cy="436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16B88-AA02-12F3-4A83-34BCC81B3C42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4181" y="245614"/>
            <a:ext cx="1199063" cy="2556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796BA3-444D-90FC-4803-2BE7C1902A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507" y="416647"/>
            <a:ext cx="3487735" cy="746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Roboto Bk" panose="02000000000000000000"/>
              </a:defRPr>
            </a:lvl1pPr>
          </a:lstStyle>
          <a:p>
            <a:pPr lvl="0"/>
            <a:r>
              <a:rPr lang="en-US"/>
              <a:t>Cargo/ </a:t>
            </a:r>
            <a:r>
              <a:rPr lang="en-US" err="1"/>
              <a:t>Função</a:t>
            </a:r>
            <a:r>
              <a:rPr lang="en-US"/>
              <a:t> do </a:t>
            </a:r>
            <a:r>
              <a:rPr lang="en-US" err="1"/>
              <a:t>perfil</a:t>
            </a:r>
            <a:r>
              <a:rPr lang="en-US"/>
              <a:t> no </a:t>
            </a:r>
            <a:r>
              <a:rPr lang="en-US" err="1"/>
              <a:t>projeto</a:t>
            </a:r>
            <a:endParaRPr lang="pt-PT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17C5DE-2C10-FD92-B3AE-B761CAB13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1316039"/>
            <a:ext cx="3494088" cy="2112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</a:lstStyle>
          <a:p>
            <a:pPr lvl="0"/>
            <a:r>
              <a:rPr lang="pt-PT" sz="1600">
                <a:solidFill>
                  <a:srgbClr val="57565A"/>
                </a:solidFill>
                <a:latin typeface="Roboto Light"/>
              </a:rPr>
              <a:t>Descrição sumária das competências, conhecimentos e experiência do perfil relevantes para os serviços em causa </a:t>
            </a:r>
            <a:endParaRPr lang="pt-PT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715161F-7B2C-B940-BC99-409125DD76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8124" y="3984399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 err="1"/>
              <a:t>Área</a:t>
            </a:r>
            <a:r>
              <a:rPr lang="en-US"/>
              <a:t> de </a:t>
            </a:r>
            <a:r>
              <a:rPr lang="en-US" err="1"/>
              <a:t>Formação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E28882-D5BC-A3DF-6AB2-AA90789D9F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657" y="4213452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Instituição</a:t>
            </a:r>
            <a:r>
              <a:rPr lang="en-US"/>
              <a:t> de Ensino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BEE63C0B-D637-BE36-78BA-51947672BF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8096" y="4518478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 err="1"/>
              <a:t>Área</a:t>
            </a:r>
            <a:r>
              <a:rPr lang="en-US"/>
              <a:t> de </a:t>
            </a:r>
            <a:r>
              <a:rPr lang="en-US" err="1"/>
              <a:t>Formação</a:t>
            </a:r>
            <a:endParaRPr lang="en-US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268B8277-6E72-74AE-A73A-A365D9E823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629" y="4747531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Instituição</a:t>
            </a:r>
            <a:r>
              <a:rPr lang="en-US"/>
              <a:t> de Ensino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637E1DD-E356-F071-09B2-4F9A5878C0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763" y="5621338"/>
            <a:ext cx="3600479" cy="2936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 err="1"/>
              <a:t>Idioma</a:t>
            </a:r>
            <a:endParaRPr lang="en-US"/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FD776E6D-7665-E2AD-1F2D-4232AF2A58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1706" y="5915025"/>
            <a:ext cx="3600479" cy="2936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 err="1"/>
              <a:t>Idioma</a:t>
            </a:r>
            <a:endParaRPr lang="en-US"/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E0A8AE7C-4D96-04DA-B5FB-A877FA5F9D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1649" y="6208712"/>
            <a:ext cx="3600479" cy="2936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 err="1"/>
              <a:t>Idioma</a:t>
            </a:r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309A22-40DE-2A2D-B8B3-BEE290CD66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52133" y="4587738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71A1C13-020F-7E63-5FA7-926DA4D3E2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52133" y="4881652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E14A16A-BBE0-DFD6-79C2-8C6673F23D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52133" y="5175566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D76471D9-A288-13A7-1509-56B7F813AC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52133" y="5469480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553E8665-A994-A277-E11F-18D3188770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52133" y="5763394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A88314F5-2BF3-1189-4A32-08F470AB19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52133" y="6057310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EFCDC679-E389-7D52-FB76-E9AEE97092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3368" y="4597698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D516634E-706B-B913-A97E-B5FA3E59C6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8901" y="4826751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D6D4925D-5722-190E-4A40-4CF6AD349F0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69072" y="5103511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1" name="Text Placeholder 26">
            <a:extLst>
              <a:ext uri="{FF2B5EF4-FFF2-40B4-BE49-F238E27FC236}">
                <a16:creationId xmlns:a16="http://schemas.microsoft.com/office/drawing/2014/main" id="{FE82A5D5-75BA-0EC8-FAB0-FE26BA785AA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44605" y="5332564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81A8148E-2424-7DFA-E06A-30BCBA8493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69072" y="5610004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6D0D8B34-7AE9-EA9A-56CF-A1A3ACE0C73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4605" y="5839057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id="{B97C78E4-0126-9364-5798-35A143AB43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3368" y="6106669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id="{30AFA70A-FEDA-BAFE-34D4-1A44C423784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48901" y="6335722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605BA907-CBFF-F5D9-96EC-EAE8626ED2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9"/>
          <a:stretch/>
        </p:blipFill>
        <p:spPr>
          <a:xfrm>
            <a:off x="3928" y="0"/>
            <a:ext cx="12188072" cy="45163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8E26D9-D888-6856-0BEE-2210A2397B8B}"/>
              </a:ext>
            </a:extLst>
          </p:cNvPr>
          <p:cNvSpPr/>
          <p:nvPr userDrawn="1"/>
        </p:nvSpPr>
        <p:spPr>
          <a:xfrm>
            <a:off x="0" y="6000678"/>
            <a:ext cx="12192000" cy="7763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C8920F3-88A2-32BF-46FB-C57EC916CF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62" y="6148599"/>
            <a:ext cx="1846384" cy="597166"/>
          </a:xfrm>
          <a:prstGeom prst="rect">
            <a:avLst/>
          </a:prstGeom>
        </p:spPr>
      </p:pic>
      <p:sp>
        <p:nvSpPr>
          <p:cNvPr id="6" name="Text Placeholder 62">
            <a:extLst>
              <a:ext uri="{FF2B5EF4-FFF2-40B4-BE49-F238E27FC236}">
                <a16:creationId xmlns:a16="http://schemas.microsoft.com/office/drawing/2014/main" id="{44C6EC6D-259A-B143-0D8B-4C22C5C64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563" y="271464"/>
            <a:ext cx="2141537" cy="429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GB"/>
              <a:t>SAM ID: UITS-2023-xxxxxx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F87507-F162-F4C0-F1C6-F659E3275B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563" y="3143250"/>
            <a:ext cx="9132887" cy="9334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171446" indent="0">
              <a:buFontTx/>
              <a:buNone/>
              <a:defRPr>
                <a:solidFill>
                  <a:schemeClr val="bg1"/>
                </a:solidFill>
              </a:defRPr>
            </a:lvl2pPr>
            <a:lvl3pPr marL="344479" indent="0">
              <a:buFontTx/>
              <a:buNone/>
              <a:defRPr>
                <a:solidFill>
                  <a:schemeClr val="bg1"/>
                </a:solidFill>
              </a:defRPr>
            </a:lvl3pPr>
            <a:lvl4pPr marL="515925" indent="0">
              <a:buFontTx/>
              <a:buNone/>
              <a:defRPr>
                <a:solidFill>
                  <a:schemeClr val="bg1"/>
                </a:solidFill>
              </a:defRPr>
            </a:lvl4pPr>
            <a:lvl5pPr marL="68737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[</a:t>
            </a:r>
            <a:r>
              <a:rPr lang="en-GB" err="1"/>
              <a:t>Título</a:t>
            </a:r>
            <a:r>
              <a:rPr lang="en-GB"/>
              <a:t> da </a:t>
            </a:r>
            <a:r>
              <a:rPr lang="en-GB" err="1"/>
              <a:t>Proposta</a:t>
            </a:r>
            <a:r>
              <a:rPr lang="en-GB"/>
              <a:t>]</a:t>
            </a:r>
          </a:p>
        </p:txBody>
      </p:sp>
      <p:sp>
        <p:nvSpPr>
          <p:cNvPr id="20" name="Text Placeholder 62">
            <a:extLst>
              <a:ext uri="{FF2B5EF4-FFF2-40B4-BE49-F238E27FC236}">
                <a16:creationId xmlns:a16="http://schemas.microsoft.com/office/drawing/2014/main" id="{3AE26F30-7901-B328-CA8D-E923A04D4E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563" y="4833671"/>
            <a:ext cx="11006137" cy="815462"/>
          </a:xfrm>
          <a:prstGeom prst="rect">
            <a:avLst/>
          </a:prstGeom>
        </p:spPr>
        <p:txBody>
          <a:bodyPr anchor="ctr"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None/>
              <a:tabLst/>
              <a:defRPr lang="pt-PT" sz="2000" b="0" smtClean="0">
                <a:solidFill>
                  <a:srgbClr val="57565A"/>
                </a:solidFill>
                <a:ea typeface="Roboto Light" panose="02000000000000000000" pitchFamily="2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pt-PT" sz="2000">
                <a:solidFill>
                  <a:srgbClr val="57565A"/>
                </a:solidFill>
                <a:latin typeface="+mj-lt"/>
                <a:ea typeface="Roboto Light" panose="02000000000000000000" pitchFamily="2" charset="0"/>
              </a:rPr>
              <a:t>[Título da Proposta / Descrição adicional/ Identificação de concurso público, se aplicável]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92D96312-A129-D4D2-1634-E5EA607EE43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9588" y="6148388"/>
            <a:ext cx="2557462" cy="628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PT"/>
              <a:t>Logo cliente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FAB9C-A8E3-ED0B-5053-6F061DAC1A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52024" y="271464"/>
            <a:ext cx="1731600" cy="4284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/>
              <a:t>UPPXXX/CC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AD3D048-D2C2-11B4-7E19-20B2753C757C}"/>
              </a:ext>
            </a:extLst>
          </p:cNvPr>
          <p:cNvSpPr txBox="1">
            <a:spLocks/>
          </p:cNvSpPr>
          <p:nvPr userDrawn="1"/>
        </p:nvSpPr>
        <p:spPr>
          <a:xfrm>
            <a:off x="4349806" y="6487247"/>
            <a:ext cx="3492388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i="1">
                <a:solidFill>
                  <a:srgbClr val="7F7F7F"/>
                </a:solidFill>
                <a:latin typeface="Roboto Condensed Condensed" panose="02000000000000000000" pitchFamily="2" charset="0"/>
                <a:ea typeface="Roboto Condensed Condensed" panose="02000000000000000000" pitchFamily="2" charset="0"/>
              </a:rPr>
              <a:t>Confidential </a:t>
            </a:r>
            <a:r>
              <a:rPr lang="en-US" sz="900">
                <a:solidFill>
                  <a:srgbClr val="7F7F7F"/>
                </a:solidFill>
              </a:rPr>
              <a:t>| 2025</a:t>
            </a:r>
            <a:r>
              <a:rPr lang="en-US" sz="900" baseline="0">
                <a:solidFill>
                  <a:srgbClr val="7F7F7F"/>
                </a:solidFill>
              </a:rPr>
              <a:t> Unipartner IT Services. All rights reserved.</a:t>
            </a:r>
            <a:endParaRPr lang="en-US" sz="9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90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BC076-323F-F8FD-1C2B-B4173259A160}"/>
              </a:ext>
            </a:extLst>
          </p:cNvPr>
          <p:cNvSpPr/>
          <p:nvPr userDrawn="1"/>
        </p:nvSpPr>
        <p:spPr>
          <a:xfrm>
            <a:off x="-1" y="726"/>
            <a:ext cx="3922931" cy="6840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B0DA90-AF5C-7DC8-6928-034CF4149E55}"/>
              </a:ext>
            </a:extLst>
          </p:cNvPr>
          <p:cNvSpPr/>
          <p:nvPr userDrawn="1"/>
        </p:nvSpPr>
        <p:spPr>
          <a:xfrm>
            <a:off x="4559643" y="6329680"/>
            <a:ext cx="7500277" cy="436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16B88-AA02-12F3-4A83-34BCC81B3C42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4181" y="245614"/>
            <a:ext cx="1199063" cy="2556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796BA3-444D-90FC-4803-2BE7C1902A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507" y="878312"/>
            <a:ext cx="3487735" cy="284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latin typeface="Roboto Bk" panose="02000000000000000000"/>
              </a:defRPr>
            </a:lvl1pPr>
          </a:lstStyle>
          <a:p>
            <a:pPr lvl="0"/>
            <a:r>
              <a:rPr lang="en-US"/>
              <a:t>Cargo/ </a:t>
            </a:r>
            <a:r>
              <a:rPr lang="en-US" err="1"/>
              <a:t>Função</a:t>
            </a:r>
            <a:r>
              <a:rPr lang="en-US"/>
              <a:t> do </a:t>
            </a:r>
            <a:r>
              <a:rPr lang="en-US" err="1"/>
              <a:t>perfil</a:t>
            </a:r>
            <a:r>
              <a:rPr lang="en-US"/>
              <a:t> no </a:t>
            </a:r>
            <a:r>
              <a:rPr lang="en-US" err="1"/>
              <a:t>projeto</a:t>
            </a:r>
            <a:endParaRPr lang="pt-PT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17C5DE-2C10-FD92-B3AE-B761CAB13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8125" y="1316039"/>
            <a:ext cx="3494088" cy="2112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</a:lstStyle>
          <a:p>
            <a:pPr lvl="0"/>
            <a:r>
              <a:rPr lang="pt-PT" sz="1600">
                <a:solidFill>
                  <a:srgbClr val="57565A"/>
                </a:solidFill>
                <a:latin typeface="Roboto Light"/>
              </a:rPr>
              <a:t>Descrição sumária das competências, conhecimentos e experiência do perfil relevantes para os serviços em causa </a:t>
            </a:r>
            <a:endParaRPr lang="pt-PT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715161F-7B2C-B940-BC99-409125DD76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8124" y="3984399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 err="1"/>
              <a:t>Área</a:t>
            </a:r>
            <a:r>
              <a:rPr lang="en-US"/>
              <a:t> de </a:t>
            </a:r>
            <a:r>
              <a:rPr lang="en-US" err="1"/>
              <a:t>Formação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E28882-D5BC-A3DF-6AB2-AA90789D9F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657" y="4213452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Instituição</a:t>
            </a:r>
            <a:r>
              <a:rPr lang="en-US"/>
              <a:t> de Ensino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BEE63C0B-D637-BE36-78BA-51947672BF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8096" y="4518478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 err="1"/>
              <a:t>Área</a:t>
            </a:r>
            <a:r>
              <a:rPr lang="en-US"/>
              <a:t> de </a:t>
            </a:r>
            <a:r>
              <a:rPr lang="en-US" err="1"/>
              <a:t>Formação</a:t>
            </a:r>
            <a:endParaRPr lang="en-US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268B8277-6E72-74AE-A73A-A365D9E823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629" y="4747531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Instituição</a:t>
            </a:r>
            <a:r>
              <a:rPr lang="en-US"/>
              <a:t> de Ensino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637E1DD-E356-F071-09B2-4F9A5878C0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763" y="5621338"/>
            <a:ext cx="3600479" cy="2936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 err="1"/>
              <a:t>Idioma</a:t>
            </a:r>
            <a:endParaRPr lang="en-US"/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FD776E6D-7665-E2AD-1F2D-4232AF2A58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1706" y="5915025"/>
            <a:ext cx="3600479" cy="2936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 err="1"/>
              <a:t>Idioma</a:t>
            </a:r>
            <a:endParaRPr lang="en-US"/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E0A8AE7C-4D96-04DA-B5FB-A877FA5F9D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1649" y="6208712"/>
            <a:ext cx="3600479" cy="2936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 err="1"/>
              <a:t>Idioma</a:t>
            </a:r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7309A22-40DE-2A2D-B8B3-BEE290CD66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52133" y="4587738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71A1C13-020F-7E63-5FA7-926DA4D3E2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52133" y="4881652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E14A16A-BBE0-DFD6-79C2-8C6673F23D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52133" y="5175566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D76471D9-A288-13A7-1509-56B7F813AC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52133" y="5469480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553E8665-A994-A277-E11F-18D3188770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52133" y="5763394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A88314F5-2BF3-1189-4A32-08F470AB19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52133" y="6057310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EFCDC679-E389-7D52-FB76-E9AEE97092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3368" y="4597698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D516634E-706B-B913-A97E-B5FA3E59C6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8901" y="4826751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D6D4925D-5722-190E-4A40-4CF6AD349F0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69072" y="5103511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1" name="Text Placeholder 26">
            <a:extLst>
              <a:ext uri="{FF2B5EF4-FFF2-40B4-BE49-F238E27FC236}">
                <a16:creationId xmlns:a16="http://schemas.microsoft.com/office/drawing/2014/main" id="{FE82A5D5-75BA-0EC8-FAB0-FE26BA785AA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44605" y="5332564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81A8148E-2424-7DFA-E06A-30BCBA8493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69072" y="5610004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6D0D8B34-7AE9-EA9A-56CF-A1A3ACE0C73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4605" y="5839057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id="{B97C78E4-0126-9364-5798-35A143AB43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3368" y="6106669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id="{30AFA70A-FEDA-BAFE-34D4-1A44C423784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48901" y="6335722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015A691-A78E-17CD-C618-3A31C5AF61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44507" y="458120"/>
            <a:ext cx="3487735" cy="385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Roboto Bk" panose="02000000000000000000"/>
              </a:defRPr>
            </a:lvl1pPr>
          </a:lstStyle>
          <a:p>
            <a:pPr lvl="0"/>
            <a:r>
              <a:rPr lang="en-US"/>
              <a:t>Nome </a:t>
            </a:r>
            <a:r>
              <a:rPr lang="en-US" err="1"/>
              <a:t>perfil</a:t>
            </a:r>
            <a:r>
              <a:rPr lang="en-US"/>
              <a:t>/ ID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0034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BC076-323F-F8FD-1C2B-B4173259A160}"/>
              </a:ext>
            </a:extLst>
          </p:cNvPr>
          <p:cNvSpPr/>
          <p:nvPr userDrawn="1"/>
        </p:nvSpPr>
        <p:spPr>
          <a:xfrm>
            <a:off x="-1" y="-10160"/>
            <a:ext cx="3922931" cy="6840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B0DA90-AF5C-7DC8-6928-034CF4149E55}"/>
              </a:ext>
            </a:extLst>
          </p:cNvPr>
          <p:cNvSpPr/>
          <p:nvPr userDrawn="1"/>
        </p:nvSpPr>
        <p:spPr>
          <a:xfrm>
            <a:off x="4448432" y="6329680"/>
            <a:ext cx="7611488" cy="436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16B88-AA02-12F3-4A83-34BCC81B3C42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4181" y="245614"/>
            <a:ext cx="1199063" cy="25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92F0B2-1A26-5138-67C6-1DFCF52266C4}"/>
              </a:ext>
            </a:extLst>
          </p:cNvPr>
          <p:cNvSpPr/>
          <p:nvPr userDrawn="1"/>
        </p:nvSpPr>
        <p:spPr>
          <a:xfrm>
            <a:off x="0" y="-1"/>
            <a:ext cx="3922931" cy="3040419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AA6136E-DD42-4283-8D40-01D935AB03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213" y="2265658"/>
            <a:ext cx="2971987" cy="2844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latin typeface="Roboto Bk" panose="02000000000000000000"/>
              </a:defRPr>
            </a:lvl1pPr>
          </a:lstStyle>
          <a:p>
            <a:pPr lvl="0"/>
            <a:r>
              <a:rPr lang="en-US"/>
              <a:t>Cargo/ </a:t>
            </a:r>
            <a:r>
              <a:rPr lang="en-US" err="1"/>
              <a:t>Função</a:t>
            </a:r>
            <a:r>
              <a:rPr lang="en-US"/>
              <a:t> do </a:t>
            </a:r>
            <a:r>
              <a:rPr lang="en-US" err="1"/>
              <a:t>perfil</a:t>
            </a:r>
            <a:r>
              <a:rPr lang="en-US"/>
              <a:t> no </a:t>
            </a:r>
            <a:r>
              <a:rPr lang="en-US" err="1"/>
              <a:t>projeto</a:t>
            </a:r>
            <a:endParaRPr lang="pt-PT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11A35F7-0168-E07D-5019-5C05CB4888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649" y="3286983"/>
            <a:ext cx="3494088" cy="15830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</a:lstStyle>
          <a:p>
            <a:pPr lvl="0"/>
            <a:r>
              <a:rPr lang="pt-PT" sz="1600">
                <a:solidFill>
                  <a:srgbClr val="57565A"/>
                </a:solidFill>
                <a:latin typeface="Roboto Light"/>
              </a:rPr>
              <a:t>Descrição sumária das competências, conhecimentos e experiência do perfil relevantes para os serviços em causa </a:t>
            </a:r>
            <a:endParaRPr lang="pt-PT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5E67D89-6FF4-6B3F-8249-1FB55B5AD8E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2213" y="1829622"/>
            <a:ext cx="2971987" cy="385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Roboto Bk" panose="02000000000000000000"/>
              </a:defRPr>
            </a:lvl1pPr>
          </a:lstStyle>
          <a:p>
            <a:pPr lvl="0"/>
            <a:r>
              <a:rPr lang="en-US"/>
              <a:t>Nome </a:t>
            </a:r>
            <a:r>
              <a:rPr lang="en-US" err="1"/>
              <a:t>perfil</a:t>
            </a:r>
            <a:r>
              <a:rPr lang="en-US"/>
              <a:t> (ID)</a:t>
            </a:r>
            <a:endParaRPr lang="pt-PT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5B81777A-2BB1-6C8B-13BA-3F9D3528FF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620" y="5414924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 err="1"/>
              <a:t>Área</a:t>
            </a:r>
            <a:r>
              <a:rPr lang="en-US"/>
              <a:t> de </a:t>
            </a:r>
            <a:r>
              <a:rPr lang="en-US" err="1"/>
              <a:t>Formação</a:t>
            </a:r>
            <a:endParaRPr lang="en-US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FED6F803-AAFC-574A-9F0A-01716CBB31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6153" y="5643977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Instituição</a:t>
            </a:r>
            <a:r>
              <a:rPr lang="en-US"/>
              <a:t> de Ensino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15B94F82-19B6-E910-AB65-DDEFACE6E1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0592" y="5949003"/>
            <a:ext cx="3494117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 err="1"/>
              <a:t>Área</a:t>
            </a:r>
            <a:r>
              <a:rPr lang="en-US"/>
              <a:t> de </a:t>
            </a:r>
            <a:r>
              <a:rPr lang="en-US" err="1"/>
              <a:t>Formação</a:t>
            </a:r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A9812F70-3ADB-6304-004A-F7D7CE2198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125" y="6178056"/>
            <a:ext cx="3318556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Instituição</a:t>
            </a:r>
            <a:r>
              <a:rPr lang="en-US"/>
              <a:t> de Ensino</a:t>
            </a:r>
          </a:p>
        </p:txBody>
      </p:sp>
      <p:sp>
        <p:nvSpPr>
          <p:cNvPr id="20" name="Text Placeholder 31">
            <a:extLst>
              <a:ext uri="{FF2B5EF4-FFF2-40B4-BE49-F238E27FC236}">
                <a16:creationId xmlns:a16="http://schemas.microsoft.com/office/drawing/2014/main" id="{E31494C5-3392-78BC-028C-3F6AF7C441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0131" y="4656879"/>
            <a:ext cx="1336533" cy="2936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 err="1"/>
              <a:t>Idioma</a:t>
            </a:r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9B656A08-1C68-033D-BBB6-AC842C6A49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0131" y="4950566"/>
            <a:ext cx="1336533" cy="2936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 err="1"/>
              <a:t>Idioma</a:t>
            </a:r>
            <a:endParaRPr lang="en-US"/>
          </a:p>
        </p:txBody>
      </p:sp>
      <p:sp>
        <p:nvSpPr>
          <p:cNvPr id="22" name="Text Placeholder 31">
            <a:extLst>
              <a:ext uri="{FF2B5EF4-FFF2-40B4-BE49-F238E27FC236}">
                <a16:creationId xmlns:a16="http://schemas.microsoft.com/office/drawing/2014/main" id="{62EE6B07-3ADE-858D-0ABD-833AB83EBD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70131" y="5244253"/>
            <a:ext cx="1336533" cy="2936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 err="1"/>
              <a:t>Idioma</a:t>
            </a:r>
            <a:endParaRPr lang="en-US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CEBF9418-026F-5B60-4EB5-4295F1250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85337" y="4631481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23744412-0860-2706-6F31-27DE177FC7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85337" y="4925395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7">
            <a:extLst>
              <a:ext uri="{FF2B5EF4-FFF2-40B4-BE49-F238E27FC236}">
                <a16:creationId xmlns:a16="http://schemas.microsoft.com/office/drawing/2014/main" id="{90A65005-4B3B-A76D-F577-B4B666E866B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85337" y="5219309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7">
            <a:extLst>
              <a:ext uri="{FF2B5EF4-FFF2-40B4-BE49-F238E27FC236}">
                <a16:creationId xmlns:a16="http://schemas.microsoft.com/office/drawing/2014/main" id="{CB7BDB96-A25B-165E-B5AC-721CA6099F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85337" y="5513223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7">
            <a:extLst>
              <a:ext uri="{FF2B5EF4-FFF2-40B4-BE49-F238E27FC236}">
                <a16:creationId xmlns:a16="http://schemas.microsoft.com/office/drawing/2014/main" id="{952BFE1F-0B10-9A35-F381-25E8DE742B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85337" y="5807137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7">
            <a:extLst>
              <a:ext uri="{FF2B5EF4-FFF2-40B4-BE49-F238E27FC236}">
                <a16:creationId xmlns:a16="http://schemas.microsoft.com/office/drawing/2014/main" id="{D2165388-F2C6-D221-0537-9FA5D53BA0C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85337" y="6101053"/>
            <a:ext cx="2301875" cy="24989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E8D3E51B-E4BC-4A03-91E1-6D92674133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70181" y="4629748"/>
            <a:ext cx="2617851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C55914E-1375-CD8B-6872-C7DEED9802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5714" y="4858801"/>
            <a:ext cx="2486318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D00953DD-7934-434A-8C07-0367FF45ACC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65885" y="5135561"/>
            <a:ext cx="2617851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05475CAB-4537-8793-81D5-4085A1E765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41418" y="5364614"/>
            <a:ext cx="2486318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92B91DEC-5620-EB74-9279-C3744D9E5A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885" y="5642054"/>
            <a:ext cx="2617851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62C4F9F7-CF2C-6484-AEAA-F73D2F03F7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41418" y="5871107"/>
            <a:ext cx="2486318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EEE77C17-BEEE-23B9-9E57-E90A36647D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70181" y="6138719"/>
            <a:ext cx="2617851" cy="239258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1200" b="1"/>
            </a:lvl1pPr>
            <a:lvl2pPr>
              <a:buClr>
                <a:srgbClr val="D9D9D9"/>
              </a:buClr>
              <a:defRPr sz="1200"/>
            </a:lvl2pPr>
          </a:lstStyle>
          <a:p>
            <a:pPr lvl="0"/>
            <a:r>
              <a:rPr lang="en-US"/>
              <a:t>Nome </a:t>
            </a:r>
            <a:r>
              <a:rPr lang="en-US" err="1"/>
              <a:t>Certificação</a:t>
            </a:r>
            <a:endParaRPr lang="en-US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7F9DD07B-1786-5261-4E48-7745B889113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45714" y="6367772"/>
            <a:ext cx="2486318" cy="293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/>
            </a:lvl1pPr>
            <a:lvl2pPr marL="34448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171446" marR="0" lvl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err="1"/>
              <a:t>Fornecedor</a:t>
            </a:r>
            <a:r>
              <a:rPr lang="en-US"/>
              <a:t> da </a:t>
            </a:r>
            <a:r>
              <a:rPr lang="en-US" err="1"/>
              <a:t>Certificação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0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362D2410-2850-9F84-8BAF-18ABF3F75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8"/>
          <a:stretch/>
        </p:blipFill>
        <p:spPr>
          <a:xfrm>
            <a:off x="3928" y="4333757"/>
            <a:ext cx="12188072" cy="24924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CA6BC2-C189-C38B-BABF-9E495765BD92}"/>
              </a:ext>
            </a:extLst>
          </p:cNvPr>
          <p:cNvSpPr/>
          <p:nvPr userDrawn="1"/>
        </p:nvSpPr>
        <p:spPr>
          <a:xfrm>
            <a:off x="-1" y="6813911"/>
            <a:ext cx="12192000" cy="1000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9F5827-D0AA-8F82-BA3D-AB4CFED6F7A7}"/>
              </a:ext>
            </a:extLst>
          </p:cNvPr>
          <p:cNvCxnSpPr>
            <a:cxnSpLocks/>
          </p:cNvCxnSpPr>
          <p:nvPr userDrawn="1"/>
        </p:nvCxnSpPr>
        <p:spPr>
          <a:xfrm>
            <a:off x="559590" y="1417616"/>
            <a:ext cx="846130" cy="0"/>
          </a:xfrm>
          <a:prstGeom prst="line">
            <a:avLst/>
          </a:prstGeom>
          <a:ln>
            <a:solidFill>
              <a:srgbClr val="5756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8A7031B-D8A0-A056-3CDC-418DA53D9229}"/>
              </a:ext>
            </a:extLst>
          </p:cNvPr>
          <p:cNvSpPr/>
          <p:nvPr userDrawn="1"/>
        </p:nvSpPr>
        <p:spPr>
          <a:xfrm>
            <a:off x="559590" y="1973143"/>
            <a:ext cx="2662581" cy="52322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lvl="0">
              <a:defRPr/>
            </a:pPr>
            <a:r>
              <a:rPr lang="pt-PT" sz="1400">
                <a:solidFill>
                  <a:srgbClr val="57565A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Para questões relacionadas com a presente proposta contacte: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C0843-4DF2-3DCD-7ED2-16AEE57D6F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462" y="6251258"/>
            <a:ext cx="1846384" cy="391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FF384-7ACE-8E61-A612-261917E3F1E4}"/>
              </a:ext>
            </a:extLst>
          </p:cNvPr>
          <p:cNvSpPr txBox="1"/>
          <p:nvPr userDrawn="1"/>
        </p:nvSpPr>
        <p:spPr>
          <a:xfrm>
            <a:off x="439773" y="492226"/>
            <a:ext cx="48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4400">
                <a:ln w="6350">
                  <a:noFill/>
                </a:ln>
                <a:solidFill>
                  <a:srgbClr val="57565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Contactos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18960-5FF1-0690-10A4-8CC9993B5007}"/>
              </a:ext>
            </a:extLst>
          </p:cNvPr>
          <p:cNvSpPr txBox="1"/>
          <p:nvPr userDrawn="1"/>
        </p:nvSpPr>
        <p:spPr>
          <a:xfrm>
            <a:off x="5099989" y="3067653"/>
            <a:ext cx="2987567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Tel.:    +351 210 171 610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6219408-F2A2-4144-E4CB-9B6B0167C7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2335" y="1983868"/>
            <a:ext cx="3085221" cy="339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171446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44479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515925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687371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PT"/>
              <a:t>Nome SSE / BdM /SAL / SCL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2D8354D-AE06-A64C-2EE8-060B65CD8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2335" y="2334773"/>
            <a:ext cx="3085221" cy="339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171446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44479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515925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687371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PT"/>
              <a:t>Função de acordo com o nome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146392-1573-D23C-7409-59A20C6D86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2335" y="2681167"/>
            <a:ext cx="3085221" cy="33799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171446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44479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515925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687371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PT"/>
              <a:t>Email: xxxxxxxx@xxxxx.xxx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6490F-9319-F31D-27B7-354126D4BC03}"/>
              </a:ext>
            </a:extLst>
          </p:cNvPr>
          <p:cNvSpPr txBox="1"/>
          <p:nvPr userDrawn="1"/>
        </p:nvSpPr>
        <p:spPr>
          <a:xfrm>
            <a:off x="8504926" y="3055621"/>
            <a:ext cx="2987567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Tel.:    +351 210 171 610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77E5932-2905-C949-0C40-A771D361F8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07272" y="1971836"/>
            <a:ext cx="3085221" cy="339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171446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44479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515925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687371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PT"/>
              <a:t>Nome SSE / BdM /SAL / SCL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B57AE99-2B89-11FD-1171-08573EE6F8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07272" y="2322741"/>
            <a:ext cx="3085221" cy="3397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171446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44479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515925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687371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PT"/>
              <a:t>Função de acordo com o nome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93234F4D-C874-40FE-E5E2-A6F6F1E33B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07272" y="2669135"/>
            <a:ext cx="3085221" cy="33799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171446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44479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515925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687371" indent="0">
              <a:buNone/>
              <a:defRPr sz="1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PT"/>
              <a:t>Email: xxxxxxxx@xxxxx.xxx</a:t>
            </a:r>
          </a:p>
        </p:txBody>
      </p:sp>
    </p:spTree>
    <p:extLst>
      <p:ext uri="{BB962C8B-B14F-4D97-AF65-F5344CB8AC3E}">
        <p14:creationId xmlns:p14="http://schemas.microsoft.com/office/powerpoint/2010/main" val="3533188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4FC3-799F-3821-7586-DB6224A0C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89ADA-66E0-EA51-57BE-328D3FF6B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904B4-1A87-6F4F-A1C0-580D85ED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A17F-44E7-114B-BDEC-7B97705DBF39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08DF8-89CC-0331-004A-EA842ECD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8E22E-22D4-C033-886B-CDCED5B6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6249-75E4-3C4C-B6B6-EC7225C84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49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/>
          </p:cNvSpPr>
          <p:nvPr userDrawn="1"/>
        </p:nvSpPr>
        <p:spPr bwMode="auto">
          <a:xfrm>
            <a:off x="7089757" y="2506441"/>
            <a:ext cx="1630791" cy="1758613"/>
          </a:xfrm>
          <a:custGeom>
            <a:avLst/>
            <a:gdLst>
              <a:gd name="connsiteX0" fmla="*/ 902250 w 1630791"/>
              <a:gd name="connsiteY0" fmla="*/ 0 h 1758613"/>
              <a:gd name="connsiteX1" fmla="*/ 943452 w 1630791"/>
              <a:gd name="connsiteY1" fmla="*/ 42607 h 1758613"/>
              <a:gd name="connsiteX2" fmla="*/ 1022113 w 1630791"/>
              <a:gd name="connsiteY2" fmla="*/ 132504 h 1758613"/>
              <a:gd name="connsiteX3" fmla="*/ 1097027 w 1630791"/>
              <a:gd name="connsiteY3" fmla="*/ 225679 h 1758613"/>
              <a:gd name="connsiteX4" fmla="*/ 1167259 w 1630791"/>
              <a:gd name="connsiteY4" fmla="*/ 321663 h 1758613"/>
              <a:gd name="connsiteX5" fmla="*/ 1233277 w 1630791"/>
              <a:gd name="connsiteY5" fmla="*/ 421393 h 1758613"/>
              <a:gd name="connsiteX6" fmla="*/ 1294613 w 1630791"/>
              <a:gd name="connsiteY6" fmla="*/ 524868 h 1758613"/>
              <a:gd name="connsiteX7" fmla="*/ 1351267 w 1630791"/>
              <a:gd name="connsiteY7" fmla="*/ 630684 h 1758613"/>
              <a:gd name="connsiteX8" fmla="*/ 1403239 w 1630791"/>
              <a:gd name="connsiteY8" fmla="*/ 738842 h 1758613"/>
              <a:gd name="connsiteX9" fmla="*/ 1450529 w 1630791"/>
              <a:gd name="connsiteY9" fmla="*/ 850745 h 1758613"/>
              <a:gd name="connsiteX10" fmla="*/ 1492668 w 1630791"/>
              <a:gd name="connsiteY10" fmla="*/ 964521 h 1758613"/>
              <a:gd name="connsiteX11" fmla="*/ 1529189 w 1630791"/>
              <a:gd name="connsiteY11" fmla="*/ 1080638 h 1758613"/>
              <a:gd name="connsiteX12" fmla="*/ 1560559 w 1630791"/>
              <a:gd name="connsiteY12" fmla="*/ 1199565 h 1758613"/>
              <a:gd name="connsiteX13" fmla="*/ 1586311 w 1630791"/>
              <a:gd name="connsiteY13" fmla="*/ 1320364 h 1758613"/>
              <a:gd name="connsiteX14" fmla="*/ 1606444 w 1630791"/>
              <a:gd name="connsiteY14" fmla="*/ 1443504 h 1758613"/>
              <a:gd name="connsiteX15" fmla="*/ 1620959 w 1630791"/>
              <a:gd name="connsiteY15" fmla="*/ 1568517 h 1758613"/>
              <a:gd name="connsiteX16" fmla="*/ 1629855 w 1630791"/>
              <a:gd name="connsiteY16" fmla="*/ 1694935 h 1758613"/>
              <a:gd name="connsiteX17" fmla="*/ 1630791 w 1630791"/>
              <a:gd name="connsiteY17" fmla="*/ 1758612 h 1758613"/>
              <a:gd name="connsiteX18" fmla="*/ 573095 w 1630791"/>
              <a:gd name="connsiteY18" fmla="*/ 1758612 h 1758613"/>
              <a:gd name="connsiteX19" fmla="*/ 572215 w 1630791"/>
              <a:gd name="connsiteY19" fmla="*/ 1735446 h 1758613"/>
              <a:gd name="connsiteX20" fmla="*/ 573094 w 1630791"/>
              <a:gd name="connsiteY20" fmla="*/ 1758613 h 1758613"/>
              <a:gd name="connsiteX21" fmla="*/ 355085 w 1630791"/>
              <a:gd name="connsiteY21" fmla="*/ 1758613 h 1758613"/>
              <a:gd name="connsiteX22" fmla="*/ 352278 w 1630791"/>
              <a:gd name="connsiteY22" fmla="*/ 1696838 h 1758613"/>
              <a:gd name="connsiteX23" fmla="*/ 336839 w 1630791"/>
              <a:gd name="connsiteY23" fmla="*/ 1576562 h 1758613"/>
              <a:gd name="connsiteX24" fmla="*/ 310641 w 1630791"/>
              <a:gd name="connsiteY24" fmla="*/ 1459095 h 1758613"/>
              <a:gd name="connsiteX25" fmla="*/ 281337 w 1630791"/>
              <a:gd name="connsiteY25" fmla="*/ 1366964 h 1758613"/>
              <a:gd name="connsiteX26" fmla="*/ 109562 w 1630791"/>
              <a:gd name="connsiteY26" fmla="*/ 1346055 h 1758613"/>
              <a:gd name="connsiteX27" fmla="*/ 213033 w 1630791"/>
              <a:gd name="connsiteY27" fmla="*/ 1207997 h 1758613"/>
              <a:gd name="connsiteX28" fmla="*/ 174034 w 1630791"/>
              <a:gd name="connsiteY28" fmla="*/ 1134305 h 1758613"/>
              <a:gd name="connsiteX29" fmla="*/ 110409 w 1630791"/>
              <a:gd name="connsiteY29" fmla="*/ 1036961 h 1758613"/>
              <a:gd name="connsiteX30" fmla="*/ 39298 w 1630791"/>
              <a:gd name="connsiteY30" fmla="*/ 945234 h 1758613"/>
              <a:gd name="connsiteX31" fmla="*/ 0 w 1630791"/>
              <a:gd name="connsiteY31" fmla="*/ 902646 h 1758613"/>
              <a:gd name="connsiteX32" fmla="*/ 154853 w 1630791"/>
              <a:gd name="connsiteY32" fmla="*/ 748675 h 1758613"/>
              <a:gd name="connsiteX33" fmla="*/ 188325 w 1630791"/>
              <a:gd name="connsiteY33" fmla="*/ 785235 h 1758613"/>
              <a:gd name="connsiteX34" fmla="*/ 188383 w 1630791"/>
              <a:gd name="connsiteY34" fmla="*/ 785189 h 1758613"/>
              <a:gd name="connsiteX35" fmla="*/ 154511 w 1630791"/>
              <a:gd name="connsiteY35" fmla="*/ 748206 h 1758613"/>
              <a:gd name="connsiteX0" fmla="*/ 902250 w 1630791"/>
              <a:gd name="connsiteY0" fmla="*/ 0 h 1758613"/>
              <a:gd name="connsiteX1" fmla="*/ 943452 w 1630791"/>
              <a:gd name="connsiteY1" fmla="*/ 42607 h 1758613"/>
              <a:gd name="connsiteX2" fmla="*/ 1022113 w 1630791"/>
              <a:gd name="connsiteY2" fmla="*/ 132504 h 1758613"/>
              <a:gd name="connsiteX3" fmla="*/ 1097027 w 1630791"/>
              <a:gd name="connsiteY3" fmla="*/ 225679 h 1758613"/>
              <a:gd name="connsiteX4" fmla="*/ 1167259 w 1630791"/>
              <a:gd name="connsiteY4" fmla="*/ 321663 h 1758613"/>
              <a:gd name="connsiteX5" fmla="*/ 1233277 w 1630791"/>
              <a:gd name="connsiteY5" fmla="*/ 421393 h 1758613"/>
              <a:gd name="connsiteX6" fmla="*/ 1294613 w 1630791"/>
              <a:gd name="connsiteY6" fmla="*/ 524868 h 1758613"/>
              <a:gd name="connsiteX7" fmla="*/ 1351267 w 1630791"/>
              <a:gd name="connsiteY7" fmla="*/ 630684 h 1758613"/>
              <a:gd name="connsiteX8" fmla="*/ 1403239 w 1630791"/>
              <a:gd name="connsiteY8" fmla="*/ 738842 h 1758613"/>
              <a:gd name="connsiteX9" fmla="*/ 1450529 w 1630791"/>
              <a:gd name="connsiteY9" fmla="*/ 850745 h 1758613"/>
              <a:gd name="connsiteX10" fmla="*/ 1492668 w 1630791"/>
              <a:gd name="connsiteY10" fmla="*/ 964521 h 1758613"/>
              <a:gd name="connsiteX11" fmla="*/ 1529189 w 1630791"/>
              <a:gd name="connsiteY11" fmla="*/ 1080638 h 1758613"/>
              <a:gd name="connsiteX12" fmla="*/ 1560559 w 1630791"/>
              <a:gd name="connsiteY12" fmla="*/ 1199565 h 1758613"/>
              <a:gd name="connsiteX13" fmla="*/ 1586311 w 1630791"/>
              <a:gd name="connsiteY13" fmla="*/ 1320364 h 1758613"/>
              <a:gd name="connsiteX14" fmla="*/ 1606444 w 1630791"/>
              <a:gd name="connsiteY14" fmla="*/ 1443504 h 1758613"/>
              <a:gd name="connsiteX15" fmla="*/ 1620959 w 1630791"/>
              <a:gd name="connsiteY15" fmla="*/ 1568517 h 1758613"/>
              <a:gd name="connsiteX16" fmla="*/ 1629855 w 1630791"/>
              <a:gd name="connsiteY16" fmla="*/ 1694935 h 1758613"/>
              <a:gd name="connsiteX17" fmla="*/ 1630791 w 1630791"/>
              <a:gd name="connsiteY17" fmla="*/ 1758612 h 1758613"/>
              <a:gd name="connsiteX18" fmla="*/ 573095 w 1630791"/>
              <a:gd name="connsiteY18" fmla="*/ 1758612 h 1758613"/>
              <a:gd name="connsiteX19" fmla="*/ 572215 w 1630791"/>
              <a:gd name="connsiteY19" fmla="*/ 1735446 h 1758613"/>
              <a:gd name="connsiteX20" fmla="*/ 573094 w 1630791"/>
              <a:gd name="connsiteY20" fmla="*/ 1758613 h 1758613"/>
              <a:gd name="connsiteX21" fmla="*/ 355085 w 1630791"/>
              <a:gd name="connsiteY21" fmla="*/ 1758613 h 1758613"/>
              <a:gd name="connsiteX22" fmla="*/ 352278 w 1630791"/>
              <a:gd name="connsiteY22" fmla="*/ 1696838 h 1758613"/>
              <a:gd name="connsiteX23" fmla="*/ 336839 w 1630791"/>
              <a:gd name="connsiteY23" fmla="*/ 1576562 h 1758613"/>
              <a:gd name="connsiteX24" fmla="*/ 310641 w 1630791"/>
              <a:gd name="connsiteY24" fmla="*/ 1459095 h 1758613"/>
              <a:gd name="connsiteX25" fmla="*/ 281337 w 1630791"/>
              <a:gd name="connsiteY25" fmla="*/ 1366964 h 1758613"/>
              <a:gd name="connsiteX26" fmla="*/ 109562 w 1630791"/>
              <a:gd name="connsiteY26" fmla="*/ 1346055 h 1758613"/>
              <a:gd name="connsiteX27" fmla="*/ 213033 w 1630791"/>
              <a:gd name="connsiteY27" fmla="*/ 1207997 h 1758613"/>
              <a:gd name="connsiteX28" fmla="*/ 174034 w 1630791"/>
              <a:gd name="connsiteY28" fmla="*/ 1134305 h 1758613"/>
              <a:gd name="connsiteX29" fmla="*/ 110409 w 1630791"/>
              <a:gd name="connsiteY29" fmla="*/ 1036961 h 1758613"/>
              <a:gd name="connsiteX30" fmla="*/ 39298 w 1630791"/>
              <a:gd name="connsiteY30" fmla="*/ 945234 h 1758613"/>
              <a:gd name="connsiteX31" fmla="*/ 0 w 1630791"/>
              <a:gd name="connsiteY31" fmla="*/ 902646 h 1758613"/>
              <a:gd name="connsiteX32" fmla="*/ 154853 w 1630791"/>
              <a:gd name="connsiteY32" fmla="*/ 748675 h 1758613"/>
              <a:gd name="connsiteX33" fmla="*/ 188325 w 1630791"/>
              <a:gd name="connsiteY33" fmla="*/ 785235 h 1758613"/>
              <a:gd name="connsiteX34" fmla="*/ 154511 w 1630791"/>
              <a:gd name="connsiteY34" fmla="*/ 748206 h 1758613"/>
              <a:gd name="connsiteX35" fmla="*/ 902250 w 1630791"/>
              <a:gd name="connsiteY35" fmla="*/ 0 h 1758613"/>
              <a:gd name="connsiteX0" fmla="*/ 902250 w 1630791"/>
              <a:gd name="connsiteY0" fmla="*/ 0 h 1758613"/>
              <a:gd name="connsiteX1" fmla="*/ 943452 w 1630791"/>
              <a:gd name="connsiteY1" fmla="*/ 42607 h 1758613"/>
              <a:gd name="connsiteX2" fmla="*/ 1022113 w 1630791"/>
              <a:gd name="connsiteY2" fmla="*/ 132504 h 1758613"/>
              <a:gd name="connsiteX3" fmla="*/ 1097027 w 1630791"/>
              <a:gd name="connsiteY3" fmla="*/ 225679 h 1758613"/>
              <a:gd name="connsiteX4" fmla="*/ 1167259 w 1630791"/>
              <a:gd name="connsiteY4" fmla="*/ 321663 h 1758613"/>
              <a:gd name="connsiteX5" fmla="*/ 1233277 w 1630791"/>
              <a:gd name="connsiteY5" fmla="*/ 421393 h 1758613"/>
              <a:gd name="connsiteX6" fmla="*/ 1294613 w 1630791"/>
              <a:gd name="connsiteY6" fmla="*/ 524868 h 1758613"/>
              <a:gd name="connsiteX7" fmla="*/ 1351267 w 1630791"/>
              <a:gd name="connsiteY7" fmla="*/ 630684 h 1758613"/>
              <a:gd name="connsiteX8" fmla="*/ 1403239 w 1630791"/>
              <a:gd name="connsiteY8" fmla="*/ 738842 h 1758613"/>
              <a:gd name="connsiteX9" fmla="*/ 1450529 w 1630791"/>
              <a:gd name="connsiteY9" fmla="*/ 850745 h 1758613"/>
              <a:gd name="connsiteX10" fmla="*/ 1492668 w 1630791"/>
              <a:gd name="connsiteY10" fmla="*/ 964521 h 1758613"/>
              <a:gd name="connsiteX11" fmla="*/ 1529189 w 1630791"/>
              <a:gd name="connsiteY11" fmla="*/ 1080638 h 1758613"/>
              <a:gd name="connsiteX12" fmla="*/ 1560559 w 1630791"/>
              <a:gd name="connsiteY12" fmla="*/ 1199565 h 1758613"/>
              <a:gd name="connsiteX13" fmla="*/ 1586311 w 1630791"/>
              <a:gd name="connsiteY13" fmla="*/ 1320364 h 1758613"/>
              <a:gd name="connsiteX14" fmla="*/ 1606444 w 1630791"/>
              <a:gd name="connsiteY14" fmla="*/ 1443504 h 1758613"/>
              <a:gd name="connsiteX15" fmla="*/ 1620959 w 1630791"/>
              <a:gd name="connsiteY15" fmla="*/ 1568517 h 1758613"/>
              <a:gd name="connsiteX16" fmla="*/ 1629855 w 1630791"/>
              <a:gd name="connsiteY16" fmla="*/ 1694935 h 1758613"/>
              <a:gd name="connsiteX17" fmla="*/ 1630791 w 1630791"/>
              <a:gd name="connsiteY17" fmla="*/ 1758612 h 1758613"/>
              <a:gd name="connsiteX18" fmla="*/ 573095 w 1630791"/>
              <a:gd name="connsiteY18" fmla="*/ 1758612 h 1758613"/>
              <a:gd name="connsiteX19" fmla="*/ 572215 w 1630791"/>
              <a:gd name="connsiteY19" fmla="*/ 1735446 h 1758613"/>
              <a:gd name="connsiteX20" fmla="*/ 573094 w 1630791"/>
              <a:gd name="connsiteY20" fmla="*/ 1758613 h 1758613"/>
              <a:gd name="connsiteX21" fmla="*/ 355085 w 1630791"/>
              <a:gd name="connsiteY21" fmla="*/ 1758613 h 1758613"/>
              <a:gd name="connsiteX22" fmla="*/ 352278 w 1630791"/>
              <a:gd name="connsiteY22" fmla="*/ 1696838 h 1758613"/>
              <a:gd name="connsiteX23" fmla="*/ 336839 w 1630791"/>
              <a:gd name="connsiteY23" fmla="*/ 1576562 h 1758613"/>
              <a:gd name="connsiteX24" fmla="*/ 310641 w 1630791"/>
              <a:gd name="connsiteY24" fmla="*/ 1459095 h 1758613"/>
              <a:gd name="connsiteX25" fmla="*/ 281337 w 1630791"/>
              <a:gd name="connsiteY25" fmla="*/ 1366964 h 1758613"/>
              <a:gd name="connsiteX26" fmla="*/ 109562 w 1630791"/>
              <a:gd name="connsiteY26" fmla="*/ 1346055 h 1758613"/>
              <a:gd name="connsiteX27" fmla="*/ 213033 w 1630791"/>
              <a:gd name="connsiteY27" fmla="*/ 1207997 h 1758613"/>
              <a:gd name="connsiteX28" fmla="*/ 174034 w 1630791"/>
              <a:gd name="connsiteY28" fmla="*/ 1134305 h 1758613"/>
              <a:gd name="connsiteX29" fmla="*/ 110409 w 1630791"/>
              <a:gd name="connsiteY29" fmla="*/ 1036961 h 1758613"/>
              <a:gd name="connsiteX30" fmla="*/ 39298 w 1630791"/>
              <a:gd name="connsiteY30" fmla="*/ 945234 h 1758613"/>
              <a:gd name="connsiteX31" fmla="*/ 0 w 1630791"/>
              <a:gd name="connsiteY31" fmla="*/ 902646 h 1758613"/>
              <a:gd name="connsiteX32" fmla="*/ 154853 w 1630791"/>
              <a:gd name="connsiteY32" fmla="*/ 748675 h 1758613"/>
              <a:gd name="connsiteX33" fmla="*/ 154511 w 1630791"/>
              <a:gd name="connsiteY33" fmla="*/ 748206 h 1758613"/>
              <a:gd name="connsiteX34" fmla="*/ 902250 w 1630791"/>
              <a:gd name="connsiteY34" fmla="*/ 0 h 1758613"/>
              <a:gd name="connsiteX0" fmla="*/ 902250 w 1630791"/>
              <a:gd name="connsiteY0" fmla="*/ 0 h 1758613"/>
              <a:gd name="connsiteX1" fmla="*/ 943452 w 1630791"/>
              <a:gd name="connsiteY1" fmla="*/ 42607 h 1758613"/>
              <a:gd name="connsiteX2" fmla="*/ 1022113 w 1630791"/>
              <a:gd name="connsiteY2" fmla="*/ 132504 h 1758613"/>
              <a:gd name="connsiteX3" fmla="*/ 1097027 w 1630791"/>
              <a:gd name="connsiteY3" fmla="*/ 225679 h 1758613"/>
              <a:gd name="connsiteX4" fmla="*/ 1167259 w 1630791"/>
              <a:gd name="connsiteY4" fmla="*/ 321663 h 1758613"/>
              <a:gd name="connsiteX5" fmla="*/ 1233277 w 1630791"/>
              <a:gd name="connsiteY5" fmla="*/ 421393 h 1758613"/>
              <a:gd name="connsiteX6" fmla="*/ 1294613 w 1630791"/>
              <a:gd name="connsiteY6" fmla="*/ 524868 h 1758613"/>
              <a:gd name="connsiteX7" fmla="*/ 1351267 w 1630791"/>
              <a:gd name="connsiteY7" fmla="*/ 630684 h 1758613"/>
              <a:gd name="connsiteX8" fmla="*/ 1403239 w 1630791"/>
              <a:gd name="connsiteY8" fmla="*/ 738842 h 1758613"/>
              <a:gd name="connsiteX9" fmla="*/ 1450529 w 1630791"/>
              <a:gd name="connsiteY9" fmla="*/ 850745 h 1758613"/>
              <a:gd name="connsiteX10" fmla="*/ 1492668 w 1630791"/>
              <a:gd name="connsiteY10" fmla="*/ 964521 h 1758613"/>
              <a:gd name="connsiteX11" fmla="*/ 1529189 w 1630791"/>
              <a:gd name="connsiteY11" fmla="*/ 1080638 h 1758613"/>
              <a:gd name="connsiteX12" fmla="*/ 1560559 w 1630791"/>
              <a:gd name="connsiteY12" fmla="*/ 1199565 h 1758613"/>
              <a:gd name="connsiteX13" fmla="*/ 1586311 w 1630791"/>
              <a:gd name="connsiteY13" fmla="*/ 1320364 h 1758613"/>
              <a:gd name="connsiteX14" fmla="*/ 1606444 w 1630791"/>
              <a:gd name="connsiteY14" fmla="*/ 1443504 h 1758613"/>
              <a:gd name="connsiteX15" fmla="*/ 1620959 w 1630791"/>
              <a:gd name="connsiteY15" fmla="*/ 1568517 h 1758613"/>
              <a:gd name="connsiteX16" fmla="*/ 1629855 w 1630791"/>
              <a:gd name="connsiteY16" fmla="*/ 1694935 h 1758613"/>
              <a:gd name="connsiteX17" fmla="*/ 1630791 w 1630791"/>
              <a:gd name="connsiteY17" fmla="*/ 1758612 h 1758613"/>
              <a:gd name="connsiteX18" fmla="*/ 573095 w 1630791"/>
              <a:gd name="connsiteY18" fmla="*/ 1758612 h 1758613"/>
              <a:gd name="connsiteX19" fmla="*/ 573094 w 1630791"/>
              <a:gd name="connsiteY19" fmla="*/ 1758613 h 1758613"/>
              <a:gd name="connsiteX20" fmla="*/ 355085 w 1630791"/>
              <a:gd name="connsiteY20" fmla="*/ 1758613 h 1758613"/>
              <a:gd name="connsiteX21" fmla="*/ 352278 w 1630791"/>
              <a:gd name="connsiteY21" fmla="*/ 1696838 h 1758613"/>
              <a:gd name="connsiteX22" fmla="*/ 336839 w 1630791"/>
              <a:gd name="connsiteY22" fmla="*/ 1576562 h 1758613"/>
              <a:gd name="connsiteX23" fmla="*/ 310641 w 1630791"/>
              <a:gd name="connsiteY23" fmla="*/ 1459095 h 1758613"/>
              <a:gd name="connsiteX24" fmla="*/ 281337 w 1630791"/>
              <a:gd name="connsiteY24" fmla="*/ 1366964 h 1758613"/>
              <a:gd name="connsiteX25" fmla="*/ 109562 w 1630791"/>
              <a:gd name="connsiteY25" fmla="*/ 1346055 h 1758613"/>
              <a:gd name="connsiteX26" fmla="*/ 213033 w 1630791"/>
              <a:gd name="connsiteY26" fmla="*/ 1207997 h 1758613"/>
              <a:gd name="connsiteX27" fmla="*/ 174034 w 1630791"/>
              <a:gd name="connsiteY27" fmla="*/ 1134305 h 1758613"/>
              <a:gd name="connsiteX28" fmla="*/ 110409 w 1630791"/>
              <a:gd name="connsiteY28" fmla="*/ 1036961 h 1758613"/>
              <a:gd name="connsiteX29" fmla="*/ 39298 w 1630791"/>
              <a:gd name="connsiteY29" fmla="*/ 945234 h 1758613"/>
              <a:gd name="connsiteX30" fmla="*/ 0 w 1630791"/>
              <a:gd name="connsiteY30" fmla="*/ 902646 h 1758613"/>
              <a:gd name="connsiteX31" fmla="*/ 154853 w 1630791"/>
              <a:gd name="connsiteY31" fmla="*/ 748675 h 1758613"/>
              <a:gd name="connsiteX32" fmla="*/ 154511 w 1630791"/>
              <a:gd name="connsiteY32" fmla="*/ 748206 h 1758613"/>
              <a:gd name="connsiteX33" fmla="*/ 902250 w 1630791"/>
              <a:gd name="connsiteY33" fmla="*/ 0 h 17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30791" h="1758613">
                <a:moveTo>
                  <a:pt x="902250" y="0"/>
                </a:moveTo>
                <a:lnTo>
                  <a:pt x="943452" y="42607"/>
                </a:lnTo>
                <a:lnTo>
                  <a:pt x="1022113" y="132504"/>
                </a:lnTo>
                <a:lnTo>
                  <a:pt x="1097027" y="225679"/>
                </a:lnTo>
                <a:lnTo>
                  <a:pt x="1167259" y="321663"/>
                </a:lnTo>
                <a:lnTo>
                  <a:pt x="1233277" y="421393"/>
                </a:lnTo>
                <a:lnTo>
                  <a:pt x="1294613" y="524868"/>
                </a:lnTo>
                <a:lnTo>
                  <a:pt x="1351267" y="630684"/>
                </a:lnTo>
                <a:lnTo>
                  <a:pt x="1403239" y="738842"/>
                </a:lnTo>
                <a:lnTo>
                  <a:pt x="1450529" y="850745"/>
                </a:lnTo>
                <a:lnTo>
                  <a:pt x="1492668" y="964521"/>
                </a:lnTo>
                <a:lnTo>
                  <a:pt x="1529189" y="1080638"/>
                </a:lnTo>
                <a:lnTo>
                  <a:pt x="1560559" y="1199565"/>
                </a:lnTo>
                <a:lnTo>
                  <a:pt x="1586311" y="1320364"/>
                </a:lnTo>
                <a:lnTo>
                  <a:pt x="1606444" y="1443504"/>
                </a:lnTo>
                <a:lnTo>
                  <a:pt x="1620959" y="1568517"/>
                </a:lnTo>
                <a:lnTo>
                  <a:pt x="1629855" y="1694935"/>
                </a:lnTo>
                <a:lnTo>
                  <a:pt x="1630791" y="1758612"/>
                </a:lnTo>
                <a:lnTo>
                  <a:pt x="573095" y="1758612"/>
                </a:lnTo>
                <a:cubicBezTo>
                  <a:pt x="396812" y="1758612"/>
                  <a:pt x="609429" y="1758613"/>
                  <a:pt x="573094" y="1758613"/>
                </a:cubicBezTo>
                <a:lnTo>
                  <a:pt x="355085" y="1758613"/>
                </a:lnTo>
                <a:lnTo>
                  <a:pt x="352278" y="1696838"/>
                </a:lnTo>
                <a:lnTo>
                  <a:pt x="336839" y="1576562"/>
                </a:lnTo>
                <a:lnTo>
                  <a:pt x="310641" y="1459095"/>
                </a:lnTo>
                <a:lnTo>
                  <a:pt x="281337" y="1366964"/>
                </a:lnTo>
                <a:lnTo>
                  <a:pt x="109562" y="1346055"/>
                </a:lnTo>
                <a:lnTo>
                  <a:pt x="213033" y="1207997"/>
                </a:lnTo>
                <a:lnTo>
                  <a:pt x="174034" y="1134305"/>
                </a:lnTo>
                <a:lnTo>
                  <a:pt x="110409" y="1036961"/>
                </a:lnTo>
                <a:lnTo>
                  <a:pt x="39298" y="945234"/>
                </a:lnTo>
                <a:lnTo>
                  <a:pt x="0" y="902646"/>
                </a:lnTo>
                <a:lnTo>
                  <a:pt x="154853" y="748675"/>
                </a:lnTo>
                <a:lnTo>
                  <a:pt x="154511" y="748206"/>
                </a:lnTo>
                <a:lnTo>
                  <a:pt x="9022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: Shape 4"/>
          <p:cNvSpPr>
            <a:spLocks/>
          </p:cNvSpPr>
          <p:nvPr userDrawn="1"/>
        </p:nvSpPr>
        <p:spPr bwMode="auto">
          <a:xfrm>
            <a:off x="6166907" y="1711414"/>
            <a:ext cx="1758612" cy="1630789"/>
          </a:xfrm>
          <a:custGeom>
            <a:avLst/>
            <a:gdLst>
              <a:gd name="connsiteX0" fmla="*/ 0 w 1758612"/>
              <a:gd name="connsiteY0" fmla="*/ 0 h 1630789"/>
              <a:gd name="connsiteX1" fmla="*/ 64129 w 1758612"/>
              <a:gd name="connsiteY1" fmla="*/ 1872 h 1630789"/>
              <a:gd name="connsiteX2" fmla="*/ 190513 w 1758612"/>
              <a:gd name="connsiteY2" fmla="*/ 10765 h 1630789"/>
              <a:gd name="connsiteX3" fmla="*/ 315493 w 1758612"/>
              <a:gd name="connsiteY3" fmla="*/ 24807 h 1630789"/>
              <a:gd name="connsiteX4" fmla="*/ 437664 w 1758612"/>
              <a:gd name="connsiteY4" fmla="*/ 44934 h 1630789"/>
              <a:gd name="connsiteX5" fmla="*/ 558899 w 1758612"/>
              <a:gd name="connsiteY5" fmla="*/ 70678 h 1630789"/>
              <a:gd name="connsiteX6" fmla="*/ 677326 w 1758612"/>
              <a:gd name="connsiteY6" fmla="*/ 101570 h 1630789"/>
              <a:gd name="connsiteX7" fmla="*/ 794348 w 1758612"/>
              <a:gd name="connsiteY7" fmla="*/ 138547 h 1630789"/>
              <a:gd name="connsiteX8" fmla="*/ 908094 w 1758612"/>
              <a:gd name="connsiteY8" fmla="*/ 180673 h 1630789"/>
              <a:gd name="connsiteX9" fmla="*/ 1019031 w 1758612"/>
              <a:gd name="connsiteY9" fmla="*/ 227480 h 1630789"/>
              <a:gd name="connsiteX10" fmla="*/ 1128096 w 1758612"/>
              <a:gd name="connsiteY10" fmla="*/ 279435 h 1630789"/>
              <a:gd name="connsiteX11" fmla="*/ 1233884 w 1758612"/>
              <a:gd name="connsiteY11" fmla="*/ 336539 h 1630789"/>
              <a:gd name="connsiteX12" fmla="*/ 1336396 w 1758612"/>
              <a:gd name="connsiteY12" fmla="*/ 397856 h 1630789"/>
              <a:gd name="connsiteX13" fmla="*/ 1436099 w 1758612"/>
              <a:gd name="connsiteY13" fmla="*/ 463853 h 1630789"/>
              <a:gd name="connsiteX14" fmla="*/ 1532993 w 1758612"/>
              <a:gd name="connsiteY14" fmla="*/ 534063 h 1630789"/>
              <a:gd name="connsiteX15" fmla="*/ 1625675 w 1758612"/>
              <a:gd name="connsiteY15" fmla="*/ 608485 h 1630789"/>
              <a:gd name="connsiteX16" fmla="*/ 1715080 w 1758612"/>
              <a:gd name="connsiteY16" fmla="*/ 687588 h 1630789"/>
              <a:gd name="connsiteX17" fmla="*/ 1758612 w 1758612"/>
              <a:gd name="connsiteY17" fmla="*/ 728310 h 1630789"/>
              <a:gd name="connsiteX18" fmla="*/ 1010605 w 1758612"/>
              <a:gd name="connsiteY18" fmla="*/ 1476279 h 1630789"/>
              <a:gd name="connsiteX19" fmla="*/ 988933 w 1758612"/>
              <a:gd name="connsiteY19" fmla="*/ 1456615 h 1630789"/>
              <a:gd name="connsiteX20" fmla="*/ 988361 w 1758612"/>
              <a:gd name="connsiteY20" fmla="*/ 1457291 h 1630789"/>
              <a:gd name="connsiteX21" fmla="*/ 1009938 w 1758612"/>
              <a:gd name="connsiteY21" fmla="*/ 1476873 h 1630789"/>
              <a:gd name="connsiteX22" fmla="*/ 856038 w 1758612"/>
              <a:gd name="connsiteY22" fmla="*/ 1630789 h 1630789"/>
              <a:gd name="connsiteX23" fmla="*/ 812535 w 1758612"/>
              <a:gd name="connsiteY23" fmla="*/ 1592427 h 1630789"/>
              <a:gd name="connsiteX24" fmla="*/ 721318 w 1758612"/>
              <a:gd name="connsiteY24" fmla="*/ 1520849 h 1630789"/>
              <a:gd name="connsiteX25" fmla="*/ 623552 w 1758612"/>
              <a:gd name="connsiteY25" fmla="*/ 1457224 h 1630789"/>
              <a:gd name="connsiteX26" fmla="*/ 521785 w 1758612"/>
              <a:gd name="connsiteY26" fmla="*/ 1403314 h 1630789"/>
              <a:gd name="connsiteX27" fmla="*/ 387214 w 1758612"/>
              <a:gd name="connsiteY27" fmla="*/ 1508586 h 1630789"/>
              <a:gd name="connsiteX28" fmla="*/ 363626 w 1758612"/>
              <a:gd name="connsiteY28" fmla="*/ 1341549 h 1630789"/>
              <a:gd name="connsiteX29" fmla="*/ 299847 w 1758612"/>
              <a:gd name="connsiteY29" fmla="*/ 1321085 h 1630789"/>
              <a:gd name="connsiteX30" fmla="*/ 182434 w 1758612"/>
              <a:gd name="connsiteY30" fmla="*/ 1295354 h 1630789"/>
              <a:gd name="connsiteX31" fmla="*/ 61747 w 1758612"/>
              <a:gd name="connsiteY31" fmla="*/ 1280383 h 1630789"/>
              <a:gd name="connsiteX32" fmla="*/ 0 w 1758612"/>
              <a:gd name="connsiteY32" fmla="*/ 1276641 h 1630789"/>
              <a:gd name="connsiteX33" fmla="*/ 0 w 1758612"/>
              <a:gd name="connsiteY33" fmla="*/ 1059099 h 1630789"/>
              <a:gd name="connsiteX34" fmla="*/ 36487 w 1758612"/>
              <a:gd name="connsiteY34" fmla="*/ 1060035 h 1630789"/>
              <a:gd name="connsiteX35" fmla="*/ 42595 w 1758612"/>
              <a:gd name="connsiteY35" fmla="*/ 1060508 h 1630789"/>
              <a:gd name="connsiteX36" fmla="*/ 42566 w 1758612"/>
              <a:gd name="connsiteY36" fmla="*/ 1059702 h 1630789"/>
              <a:gd name="connsiteX37" fmla="*/ 36511 w 1758612"/>
              <a:gd name="connsiteY37" fmla="*/ 1059233 h 1630789"/>
              <a:gd name="connsiteX38" fmla="*/ 0 w 1758612"/>
              <a:gd name="connsiteY38" fmla="*/ 1058296 h 1630789"/>
              <a:gd name="connsiteX0" fmla="*/ 0 w 1758612"/>
              <a:gd name="connsiteY0" fmla="*/ 0 h 1630789"/>
              <a:gd name="connsiteX1" fmla="*/ 64129 w 1758612"/>
              <a:gd name="connsiteY1" fmla="*/ 1872 h 1630789"/>
              <a:gd name="connsiteX2" fmla="*/ 190513 w 1758612"/>
              <a:gd name="connsiteY2" fmla="*/ 10765 h 1630789"/>
              <a:gd name="connsiteX3" fmla="*/ 315493 w 1758612"/>
              <a:gd name="connsiteY3" fmla="*/ 24807 h 1630789"/>
              <a:gd name="connsiteX4" fmla="*/ 437664 w 1758612"/>
              <a:gd name="connsiteY4" fmla="*/ 44934 h 1630789"/>
              <a:gd name="connsiteX5" fmla="*/ 558899 w 1758612"/>
              <a:gd name="connsiteY5" fmla="*/ 70678 h 1630789"/>
              <a:gd name="connsiteX6" fmla="*/ 677326 w 1758612"/>
              <a:gd name="connsiteY6" fmla="*/ 101570 h 1630789"/>
              <a:gd name="connsiteX7" fmla="*/ 794348 w 1758612"/>
              <a:gd name="connsiteY7" fmla="*/ 138547 h 1630789"/>
              <a:gd name="connsiteX8" fmla="*/ 908094 w 1758612"/>
              <a:gd name="connsiteY8" fmla="*/ 180673 h 1630789"/>
              <a:gd name="connsiteX9" fmla="*/ 1019031 w 1758612"/>
              <a:gd name="connsiteY9" fmla="*/ 227480 h 1630789"/>
              <a:gd name="connsiteX10" fmla="*/ 1128096 w 1758612"/>
              <a:gd name="connsiteY10" fmla="*/ 279435 h 1630789"/>
              <a:gd name="connsiteX11" fmla="*/ 1233884 w 1758612"/>
              <a:gd name="connsiteY11" fmla="*/ 336539 h 1630789"/>
              <a:gd name="connsiteX12" fmla="*/ 1336396 w 1758612"/>
              <a:gd name="connsiteY12" fmla="*/ 397856 h 1630789"/>
              <a:gd name="connsiteX13" fmla="*/ 1436099 w 1758612"/>
              <a:gd name="connsiteY13" fmla="*/ 463853 h 1630789"/>
              <a:gd name="connsiteX14" fmla="*/ 1532993 w 1758612"/>
              <a:gd name="connsiteY14" fmla="*/ 534063 h 1630789"/>
              <a:gd name="connsiteX15" fmla="*/ 1625675 w 1758612"/>
              <a:gd name="connsiteY15" fmla="*/ 608485 h 1630789"/>
              <a:gd name="connsiteX16" fmla="*/ 1715080 w 1758612"/>
              <a:gd name="connsiteY16" fmla="*/ 687588 h 1630789"/>
              <a:gd name="connsiteX17" fmla="*/ 1758612 w 1758612"/>
              <a:gd name="connsiteY17" fmla="*/ 728310 h 1630789"/>
              <a:gd name="connsiteX18" fmla="*/ 1010605 w 1758612"/>
              <a:gd name="connsiteY18" fmla="*/ 1476279 h 1630789"/>
              <a:gd name="connsiteX19" fmla="*/ 988933 w 1758612"/>
              <a:gd name="connsiteY19" fmla="*/ 1456615 h 1630789"/>
              <a:gd name="connsiteX20" fmla="*/ 988361 w 1758612"/>
              <a:gd name="connsiteY20" fmla="*/ 1457291 h 1630789"/>
              <a:gd name="connsiteX21" fmla="*/ 1009938 w 1758612"/>
              <a:gd name="connsiteY21" fmla="*/ 1476873 h 1630789"/>
              <a:gd name="connsiteX22" fmla="*/ 856038 w 1758612"/>
              <a:gd name="connsiteY22" fmla="*/ 1630789 h 1630789"/>
              <a:gd name="connsiteX23" fmla="*/ 812535 w 1758612"/>
              <a:gd name="connsiteY23" fmla="*/ 1592427 h 1630789"/>
              <a:gd name="connsiteX24" fmla="*/ 721318 w 1758612"/>
              <a:gd name="connsiteY24" fmla="*/ 1520849 h 1630789"/>
              <a:gd name="connsiteX25" fmla="*/ 623552 w 1758612"/>
              <a:gd name="connsiteY25" fmla="*/ 1457224 h 1630789"/>
              <a:gd name="connsiteX26" fmla="*/ 521785 w 1758612"/>
              <a:gd name="connsiteY26" fmla="*/ 1403314 h 1630789"/>
              <a:gd name="connsiteX27" fmla="*/ 387214 w 1758612"/>
              <a:gd name="connsiteY27" fmla="*/ 1508586 h 1630789"/>
              <a:gd name="connsiteX28" fmla="*/ 363626 w 1758612"/>
              <a:gd name="connsiteY28" fmla="*/ 1341549 h 1630789"/>
              <a:gd name="connsiteX29" fmla="*/ 299847 w 1758612"/>
              <a:gd name="connsiteY29" fmla="*/ 1321085 h 1630789"/>
              <a:gd name="connsiteX30" fmla="*/ 182434 w 1758612"/>
              <a:gd name="connsiteY30" fmla="*/ 1295354 h 1630789"/>
              <a:gd name="connsiteX31" fmla="*/ 61747 w 1758612"/>
              <a:gd name="connsiteY31" fmla="*/ 1280383 h 1630789"/>
              <a:gd name="connsiteX32" fmla="*/ 0 w 1758612"/>
              <a:gd name="connsiteY32" fmla="*/ 1276641 h 1630789"/>
              <a:gd name="connsiteX33" fmla="*/ 0 w 1758612"/>
              <a:gd name="connsiteY33" fmla="*/ 1059099 h 1630789"/>
              <a:gd name="connsiteX34" fmla="*/ 36487 w 1758612"/>
              <a:gd name="connsiteY34" fmla="*/ 1060035 h 1630789"/>
              <a:gd name="connsiteX35" fmla="*/ 42595 w 1758612"/>
              <a:gd name="connsiteY35" fmla="*/ 1060508 h 1630789"/>
              <a:gd name="connsiteX36" fmla="*/ 42566 w 1758612"/>
              <a:gd name="connsiteY36" fmla="*/ 1059702 h 1630789"/>
              <a:gd name="connsiteX37" fmla="*/ 0 w 1758612"/>
              <a:gd name="connsiteY37" fmla="*/ 1058296 h 1630789"/>
              <a:gd name="connsiteX38" fmla="*/ 0 w 1758612"/>
              <a:gd name="connsiteY38" fmla="*/ 0 h 1630789"/>
              <a:gd name="connsiteX0" fmla="*/ 0 w 1758612"/>
              <a:gd name="connsiteY0" fmla="*/ 0 h 1630789"/>
              <a:gd name="connsiteX1" fmla="*/ 64129 w 1758612"/>
              <a:gd name="connsiteY1" fmla="*/ 1872 h 1630789"/>
              <a:gd name="connsiteX2" fmla="*/ 190513 w 1758612"/>
              <a:gd name="connsiteY2" fmla="*/ 10765 h 1630789"/>
              <a:gd name="connsiteX3" fmla="*/ 315493 w 1758612"/>
              <a:gd name="connsiteY3" fmla="*/ 24807 h 1630789"/>
              <a:gd name="connsiteX4" fmla="*/ 437664 w 1758612"/>
              <a:gd name="connsiteY4" fmla="*/ 44934 h 1630789"/>
              <a:gd name="connsiteX5" fmla="*/ 558899 w 1758612"/>
              <a:gd name="connsiteY5" fmla="*/ 70678 h 1630789"/>
              <a:gd name="connsiteX6" fmla="*/ 677326 w 1758612"/>
              <a:gd name="connsiteY6" fmla="*/ 101570 h 1630789"/>
              <a:gd name="connsiteX7" fmla="*/ 794348 w 1758612"/>
              <a:gd name="connsiteY7" fmla="*/ 138547 h 1630789"/>
              <a:gd name="connsiteX8" fmla="*/ 908094 w 1758612"/>
              <a:gd name="connsiteY8" fmla="*/ 180673 h 1630789"/>
              <a:gd name="connsiteX9" fmla="*/ 1019031 w 1758612"/>
              <a:gd name="connsiteY9" fmla="*/ 227480 h 1630789"/>
              <a:gd name="connsiteX10" fmla="*/ 1128096 w 1758612"/>
              <a:gd name="connsiteY10" fmla="*/ 279435 h 1630789"/>
              <a:gd name="connsiteX11" fmla="*/ 1233884 w 1758612"/>
              <a:gd name="connsiteY11" fmla="*/ 336539 h 1630789"/>
              <a:gd name="connsiteX12" fmla="*/ 1336396 w 1758612"/>
              <a:gd name="connsiteY12" fmla="*/ 397856 h 1630789"/>
              <a:gd name="connsiteX13" fmla="*/ 1436099 w 1758612"/>
              <a:gd name="connsiteY13" fmla="*/ 463853 h 1630789"/>
              <a:gd name="connsiteX14" fmla="*/ 1532993 w 1758612"/>
              <a:gd name="connsiteY14" fmla="*/ 534063 h 1630789"/>
              <a:gd name="connsiteX15" fmla="*/ 1625675 w 1758612"/>
              <a:gd name="connsiteY15" fmla="*/ 608485 h 1630789"/>
              <a:gd name="connsiteX16" fmla="*/ 1715080 w 1758612"/>
              <a:gd name="connsiteY16" fmla="*/ 687588 h 1630789"/>
              <a:gd name="connsiteX17" fmla="*/ 1758612 w 1758612"/>
              <a:gd name="connsiteY17" fmla="*/ 728310 h 1630789"/>
              <a:gd name="connsiteX18" fmla="*/ 1010605 w 1758612"/>
              <a:gd name="connsiteY18" fmla="*/ 1476279 h 1630789"/>
              <a:gd name="connsiteX19" fmla="*/ 988933 w 1758612"/>
              <a:gd name="connsiteY19" fmla="*/ 1456615 h 1630789"/>
              <a:gd name="connsiteX20" fmla="*/ 988361 w 1758612"/>
              <a:gd name="connsiteY20" fmla="*/ 1457291 h 1630789"/>
              <a:gd name="connsiteX21" fmla="*/ 1009938 w 1758612"/>
              <a:gd name="connsiteY21" fmla="*/ 1476873 h 1630789"/>
              <a:gd name="connsiteX22" fmla="*/ 856038 w 1758612"/>
              <a:gd name="connsiteY22" fmla="*/ 1630789 h 1630789"/>
              <a:gd name="connsiteX23" fmla="*/ 812535 w 1758612"/>
              <a:gd name="connsiteY23" fmla="*/ 1592427 h 1630789"/>
              <a:gd name="connsiteX24" fmla="*/ 721318 w 1758612"/>
              <a:gd name="connsiteY24" fmla="*/ 1520849 h 1630789"/>
              <a:gd name="connsiteX25" fmla="*/ 623552 w 1758612"/>
              <a:gd name="connsiteY25" fmla="*/ 1457224 h 1630789"/>
              <a:gd name="connsiteX26" fmla="*/ 521785 w 1758612"/>
              <a:gd name="connsiteY26" fmla="*/ 1403314 h 1630789"/>
              <a:gd name="connsiteX27" fmla="*/ 387214 w 1758612"/>
              <a:gd name="connsiteY27" fmla="*/ 1508586 h 1630789"/>
              <a:gd name="connsiteX28" fmla="*/ 363626 w 1758612"/>
              <a:gd name="connsiteY28" fmla="*/ 1341549 h 1630789"/>
              <a:gd name="connsiteX29" fmla="*/ 299847 w 1758612"/>
              <a:gd name="connsiteY29" fmla="*/ 1321085 h 1630789"/>
              <a:gd name="connsiteX30" fmla="*/ 182434 w 1758612"/>
              <a:gd name="connsiteY30" fmla="*/ 1295354 h 1630789"/>
              <a:gd name="connsiteX31" fmla="*/ 61747 w 1758612"/>
              <a:gd name="connsiteY31" fmla="*/ 1280383 h 1630789"/>
              <a:gd name="connsiteX32" fmla="*/ 0 w 1758612"/>
              <a:gd name="connsiteY32" fmla="*/ 1276641 h 1630789"/>
              <a:gd name="connsiteX33" fmla="*/ 0 w 1758612"/>
              <a:gd name="connsiteY33" fmla="*/ 1059099 h 1630789"/>
              <a:gd name="connsiteX34" fmla="*/ 36487 w 1758612"/>
              <a:gd name="connsiteY34" fmla="*/ 1060035 h 1630789"/>
              <a:gd name="connsiteX35" fmla="*/ 42595 w 1758612"/>
              <a:gd name="connsiteY35" fmla="*/ 1060508 h 1630789"/>
              <a:gd name="connsiteX36" fmla="*/ 0 w 1758612"/>
              <a:gd name="connsiteY36" fmla="*/ 1058296 h 1630789"/>
              <a:gd name="connsiteX37" fmla="*/ 0 w 1758612"/>
              <a:gd name="connsiteY37" fmla="*/ 0 h 1630789"/>
              <a:gd name="connsiteX0" fmla="*/ 0 w 1758612"/>
              <a:gd name="connsiteY0" fmla="*/ 0 h 1630789"/>
              <a:gd name="connsiteX1" fmla="*/ 64129 w 1758612"/>
              <a:gd name="connsiteY1" fmla="*/ 1872 h 1630789"/>
              <a:gd name="connsiteX2" fmla="*/ 190513 w 1758612"/>
              <a:gd name="connsiteY2" fmla="*/ 10765 h 1630789"/>
              <a:gd name="connsiteX3" fmla="*/ 315493 w 1758612"/>
              <a:gd name="connsiteY3" fmla="*/ 24807 h 1630789"/>
              <a:gd name="connsiteX4" fmla="*/ 437664 w 1758612"/>
              <a:gd name="connsiteY4" fmla="*/ 44934 h 1630789"/>
              <a:gd name="connsiteX5" fmla="*/ 558899 w 1758612"/>
              <a:gd name="connsiteY5" fmla="*/ 70678 h 1630789"/>
              <a:gd name="connsiteX6" fmla="*/ 677326 w 1758612"/>
              <a:gd name="connsiteY6" fmla="*/ 101570 h 1630789"/>
              <a:gd name="connsiteX7" fmla="*/ 794348 w 1758612"/>
              <a:gd name="connsiteY7" fmla="*/ 138547 h 1630789"/>
              <a:gd name="connsiteX8" fmla="*/ 908094 w 1758612"/>
              <a:gd name="connsiteY8" fmla="*/ 180673 h 1630789"/>
              <a:gd name="connsiteX9" fmla="*/ 1019031 w 1758612"/>
              <a:gd name="connsiteY9" fmla="*/ 227480 h 1630789"/>
              <a:gd name="connsiteX10" fmla="*/ 1128096 w 1758612"/>
              <a:gd name="connsiteY10" fmla="*/ 279435 h 1630789"/>
              <a:gd name="connsiteX11" fmla="*/ 1233884 w 1758612"/>
              <a:gd name="connsiteY11" fmla="*/ 336539 h 1630789"/>
              <a:gd name="connsiteX12" fmla="*/ 1336396 w 1758612"/>
              <a:gd name="connsiteY12" fmla="*/ 397856 h 1630789"/>
              <a:gd name="connsiteX13" fmla="*/ 1436099 w 1758612"/>
              <a:gd name="connsiteY13" fmla="*/ 463853 h 1630789"/>
              <a:gd name="connsiteX14" fmla="*/ 1532993 w 1758612"/>
              <a:gd name="connsiteY14" fmla="*/ 534063 h 1630789"/>
              <a:gd name="connsiteX15" fmla="*/ 1625675 w 1758612"/>
              <a:gd name="connsiteY15" fmla="*/ 608485 h 1630789"/>
              <a:gd name="connsiteX16" fmla="*/ 1715080 w 1758612"/>
              <a:gd name="connsiteY16" fmla="*/ 687588 h 1630789"/>
              <a:gd name="connsiteX17" fmla="*/ 1758612 w 1758612"/>
              <a:gd name="connsiteY17" fmla="*/ 728310 h 1630789"/>
              <a:gd name="connsiteX18" fmla="*/ 1010605 w 1758612"/>
              <a:gd name="connsiteY18" fmla="*/ 1476279 h 1630789"/>
              <a:gd name="connsiteX19" fmla="*/ 988933 w 1758612"/>
              <a:gd name="connsiteY19" fmla="*/ 1456615 h 1630789"/>
              <a:gd name="connsiteX20" fmla="*/ 988361 w 1758612"/>
              <a:gd name="connsiteY20" fmla="*/ 1457291 h 1630789"/>
              <a:gd name="connsiteX21" fmla="*/ 1009938 w 1758612"/>
              <a:gd name="connsiteY21" fmla="*/ 1476873 h 1630789"/>
              <a:gd name="connsiteX22" fmla="*/ 856038 w 1758612"/>
              <a:gd name="connsiteY22" fmla="*/ 1630789 h 1630789"/>
              <a:gd name="connsiteX23" fmla="*/ 812535 w 1758612"/>
              <a:gd name="connsiteY23" fmla="*/ 1592427 h 1630789"/>
              <a:gd name="connsiteX24" fmla="*/ 721318 w 1758612"/>
              <a:gd name="connsiteY24" fmla="*/ 1520849 h 1630789"/>
              <a:gd name="connsiteX25" fmla="*/ 623552 w 1758612"/>
              <a:gd name="connsiteY25" fmla="*/ 1457224 h 1630789"/>
              <a:gd name="connsiteX26" fmla="*/ 521785 w 1758612"/>
              <a:gd name="connsiteY26" fmla="*/ 1403314 h 1630789"/>
              <a:gd name="connsiteX27" fmla="*/ 387214 w 1758612"/>
              <a:gd name="connsiteY27" fmla="*/ 1508586 h 1630789"/>
              <a:gd name="connsiteX28" fmla="*/ 363626 w 1758612"/>
              <a:gd name="connsiteY28" fmla="*/ 1341549 h 1630789"/>
              <a:gd name="connsiteX29" fmla="*/ 299847 w 1758612"/>
              <a:gd name="connsiteY29" fmla="*/ 1321085 h 1630789"/>
              <a:gd name="connsiteX30" fmla="*/ 182434 w 1758612"/>
              <a:gd name="connsiteY30" fmla="*/ 1295354 h 1630789"/>
              <a:gd name="connsiteX31" fmla="*/ 61747 w 1758612"/>
              <a:gd name="connsiteY31" fmla="*/ 1280383 h 1630789"/>
              <a:gd name="connsiteX32" fmla="*/ 0 w 1758612"/>
              <a:gd name="connsiteY32" fmla="*/ 1276641 h 1630789"/>
              <a:gd name="connsiteX33" fmla="*/ 0 w 1758612"/>
              <a:gd name="connsiteY33" fmla="*/ 1059099 h 1630789"/>
              <a:gd name="connsiteX34" fmla="*/ 36487 w 1758612"/>
              <a:gd name="connsiteY34" fmla="*/ 1060035 h 1630789"/>
              <a:gd name="connsiteX35" fmla="*/ 0 w 1758612"/>
              <a:gd name="connsiteY35" fmla="*/ 1058296 h 1630789"/>
              <a:gd name="connsiteX36" fmla="*/ 0 w 1758612"/>
              <a:gd name="connsiteY36" fmla="*/ 0 h 1630789"/>
              <a:gd name="connsiteX0" fmla="*/ 0 w 1758612"/>
              <a:gd name="connsiteY0" fmla="*/ 0 h 1630789"/>
              <a:gd name="connsiteX1" fmla="*/ 64129 w 1758612"/>
              <a:gd name="connsiteY1" fmla="*/ 1872 h 1630789"/>
              <a:gd name="connsiteX2" fmla="*/ 190513 w 1758612"/>
              <a:gd name="connsiteY2" fmla="*/ 10765 h 1630789"/>
              <a:gd name="connsiteX3" fmla="*/ 315493 w 1758612"/>
              <a:gd name="connsiteY3" fmla="*/ 24807 h 1630789"/>
              <a:gd name="connsiteX4" fmla="*/ 437664 w 1758612"/>
              <a:gd name="connsiteY4" fmla="*/ 44934 h 1630789"/>
              <a:gd name="connsiteX5" fmla="*/ 558899 w 1758612"/>
              <a:gd name="connsiteY5" fmla="*/ 70678 h 1630789"/>
              <a:gd name="connsiteX6" fmla="*/ 677326 w 1758612"/>
              <a:gd name="connsiteY6" fmla="*/ 101570 h 1630789"/>
              <a:gd name="connsiteX7" fmla="*/ 794348 w 1758612"/>
              <a:gd name="connsiteY7" fmla="*/ 138547 h 1630789"/>
              <a:gd name="connsiteX8" fmla="*/ 908094 w 1758612"/>
              <a:gd name="connsiteY8" fmla="*/ 180673 h 1630789"/>
              <a:gd name="connsiteX9" fmla="*/ 1019031 w 1758612"/>
              <a:gd name="connsiteY9" fmla="*/ 227480 h 1630789"/>
              <a:gd name="connsiteX10" fmla="*/ 1128096 w 1758612"/>
              <a:gd name="connsiteY10" fmla="*/ 279435 h 1630789"/>
              <a:gd name="connsiteX11" fmla="*/ 1233884 w 1758612"/>
              <a:gd name="connsiteY11" fmla="*/ 336539 h 1630789"/>
              <a:gd name="connsiteX12" fmla="*/ 1336396 w 1758612"/>
              <a:gd name="connsiteY12" fmla="*/ 397856 h 1630789"/>
              <a:gd name="connsiteX13" fmla="*/ 1436099 w 1758612"/>
              <a:gd name="connsiteY13" fmla="*/ 463853 h 1630789"/>
              <a:gd name="connsiteX14" fmla="*/ 1532993 w 1758612"/>
              <a:gd name="connsiteY14" fmla="*/ 534063 h 1630789"/>
              <a:gd name="connsiteX15" fmla="*/ 1625675 w 1758612"/>
              <a:gd name="connsiteY15" fmla="*/ 608485 h 1630789"/>
              <a:gd name="connsiteX16" fmla="*/ 1715080 w 1758612"/>
              <a:gd name="connsiteY16" fmla="*/ 687588 h 1630789"/>
              <a:gd name="connsiteX17" fmla="*/ 1758612 w 1758612"/>
              <a:gd name="connsiteY17" fmla="*/ 728310 h 1630789"/>
              <a:gd name="connsiteX18" fmla="*/ 1010605 w 1758612"/>
              <a:gd name="connsiteY18" fmla="*/ 1476279 h 1630789"/>
              <a:gd name="connsiteX19" fmla="*/ 988933 w 1758612"/>
              <a:gd name="connsiteY19" fmla="*/ 1456615 h 1630789"/>
              <a:gd name="connsiteX20" fmla="*/ 988361 w 1758612"/>
              <a:gd name="connsiteY20" fmla="*/ 1457291 h 1630789"/>
              <a:gd name="connsiteX21" fmla="*/ 1009938 w 1758612"/>
              <a:gd name="connsiteY21" fmla="*/ 1476873 h 1630789"/>
              <a:gd name="connsiteX22" fmla="*/ 856038 w 1758612"/>
              <a:gd name="connsiteY22" fmla="*/ 1630789 h 1630789"/>
              <a:gd name="connsiteX23" fmla="*/ 812535 w 1758612"/>
              <a:gd name="connsiteY23" fmla="*/ 1592427 h 1630789"/>
              <a:gd name="connsiteX24" fmla="*/ 721318 w 1758612"/>
              <a:gd name="connsiteY24" fmla="*/ 1520849 h 1630789"/>
              <a:gd name="connsiteX25" fmla="*/ 623552 w 1758612"/>
              <a:gd name="connsiteY25" fmla="*/ 1457224 h 1630789"/>
              <a:gd name="connsiteX26" fmla="*/ 521785 w 1758612"/>
              <a:gd name="connsiteY26" fmla="*/ 1403314 h 1630789"/>
              <a:gd name="connsiteX27" fmla="*/ 387214 w 1758612"/>
              <a:gd name="connsiteY27" fmla="*/ 1508586 h 1630789"/>
              <a:gd name="connsiteX28" fmla="*/ 363626 w 1758612"/>
              <a:gd name="connsiteY28" fmla="*/ 1341549 h 1630789"/>
              <a:gd name="connsiteX29" fmla="*/ 299847 w 1758612"/>
              <a:gd name="connsiteY29" fmla="*/ 1321085 h 1630789"/>
              <a:gd name="connsiteX30" fmla="*/ 182434 w 1758612"/>
              <a:gd name="connsiteY30" fmla="*/ 1295354 h 1630789"/>
              <a:gd name="connsiteX31" fmla="*/ 61747 w 1758612"/>
              <a:gd name="connsiteY31" fmla="*/ 1280383 h 1630789"/>
              <a:gd name="connsiteX32" fmla="*/ 0 w 1758612"/>
              <a:gd name="connsiteY32" fmla="*/ 1276641 h 1630789"/>
              <a:gd name="connsiteX33" fmla="*/ 0 w 1758612"/>
              <a:gd name="connsiteY33" fmla="*/ 1059099 h 1630789"/>
              <a:gd name="connsiteX34" fmla="*/ 0 w 1758612"/>
              <a:gd name="connsiteY34" fmla="*/ 1058296 h 1630789"/>
              <a:gd name="connsiteX35" fmla="*/ 0 w 1758612"/>
              <a:gd name="connsiteY35" fmla="*/ 0 h 1630789"/>
              <a:gd name="connsiteX0" fmla="*/ 0 w 1758612"/>
              <a:gd name="connsiteY0" fmla="*/ 0 h 1630789"/>
              <a:gd name="connsiteX1" fmla="*/ 64129 w 1758612"/>
              <a:gd name="connsiteY1" fmla="*/ 1872 h 1630789"/>
              <a:gd name="connsiteX2" fmla="*/ 190513 w 1758612"/>
              <a:gd name="connsiteY2" fmla="*/ 10765 h 1630789"/>
              <a:gd name="connsiteX3" fmla="*/ 315493 w 1758612"/>
              <a:gd name="connsiteY3" fmla="*/ 24807 h 1630789"/>
              <a:gd name="connsiteX4" fmla="*/ 437664 w 1758612"/>
              <a:gd name="connsiteY4" fmla="*/ 44934 h 1630789"/>
              <a:gd name="connsiteX5" fmla="*/ 558899 w 1758612"/>
              <a:gd name="connsiteY5" fmla="*/ 70678 h 1630789"/>
              <a:gd name="connsiteX6" fmla="*/ 677326 w 1758612"/>
              <a:gd name="connsiteY6" fmla="*/ 101570 h 1630789"/>
              <a:gd name="connsiteX7" fmla="*/ 794348 w 1758612"/>
              <a:gd name="connsiteY7" fmla="*/ 138547 h 1630789"/>
              <a:gd name="connsiteX8" fmla="*/ 908094 w 1758612"/>
              <a:gd name="connsiteY8" fmla="*/ 180673 h 1630789"/>
              <a:gd name="connsiteX9" fmla="*/ 1019031 w 1758612"/>
              <a:gd name="connsiteY9" fmla="*/ 227480 h 1630789"/>
              <a:gd name="connsiteX10" fmla="*/ 1128096 w 1758612"/>
              <a:gd name="connsiteY10" fmla="*/ 279435 h 1630789"/>
              <a:gd name="connsiteX11" fmla="*/ 1233884 w 1758612"/>
              <a:gd name="connsiteY11" fmla="*/ 336539 h 1630789"/>
              <a:gd name="connsiteX12" fmla="*/ 1336396 w 1758612"/>
              <a:gd name="connsiteY12" fmla="*/ 397856 h 1630789"/>
              <a:gd name="connsiteX13" fmla="*/ 1436099 w 1758612"/>
              <a:gd name="connsiteY13" fmla="*/ 463853 h 1630789"/>
              <a:gd name="connsiteX14" fmla="*/ 1532993 w 1758612"/>
              <a:gd name="connsiteY14" fmla="*/ 534063 h 1630789"/>
              <a:gd name="connsiteX15" fmla="*/ 1625675 w 1758612"/>
              <a:gd name="connsiteY15" fmla="*/ 608485 h 1630789"/>
              <a:gd name="connsiteX16" fmla="*/ 1715080 w 1758612"/>
              <a:gd name="connsiteY16" fmla="*/ 687588 h 1630789"/>
              <a:gd name="connsiteX17" fmla="*/ 1758612 w 1758612"/>
              <a:gd name="connsiteY17" fmla="*/ 728310 h 1630789"/>
              <a:gd name="connsiteX18" fmla="*/ 1010605 w 1758612"/>
              <a:gd name="connsiteY18" fmla="*/ 1476279 h 1630789"/>
              <a:gd name="connsiteX19" fmla="*/ 988933 w 1758612"/>
              <a:gd name="connsiteY19" fmla="*/ 1456615 h 1630789"/>
              <a:gd name="connsiteX20" fmla="*/ 1009938 w 1758612"/>
              <a:gd name="connsiteY20" fmla="*/ 1476873 h 1630789"/>
              <a:gd name="connsiteX21" fmla="*/ 856038 w 1758612"/>
              <a:gd name="connsiteY21" fmla="*/ 1630789 h 1630789"/>
              <a:gd name="connsiteX22" fmla="*/ 812535 w 1758612"/>
              <a:gd name="connsiteY22" fmla="*/ 1592427 h 1630789"/>
              <a:gd name="connsiteX23" fmla="*/ 721318 w 1758612"/>
              <a:gd name="connsiteY23" fmla="*/ 1520849 h 1630789"/>
              <a:gd name="connsiteX24" fmla="*/ 623552 w 1758612"/>
              <a:gd name="connsiteY24" fmla="*/ 1457224 h 1630789"/>
              <a:gd name="connsiteX25" fmla="*/ 521785 w 1758612"/>
              <a:gd name="connsiteY25" fmla="*/ 1403314 h 1630789"/>
              <a:gd name="connsiteX26" fmla="*/ 387214 w 1758612"/>
              <a:gd name="connsiteY26" fmla="*/ 1508586 h 1630789"/>
              <a:gd name="connsiteX27" fmla="*/ 363626 w 1758612"/>
              <a:gd name="connsiteY27" fmla="*/ 1341549 h 1630789"/>
              <a:gd name="connsiteX28" fmla="*/ 299847 w 1758612"/>
              <a:gd name="connsiteY28" fmla="*/ 1321085 h 1630789"/>
              <a:gd name="connsiteX29" fmla="*/ 182434 w 1758612"/>
              <a:gd name="connsiteY29" fmla="*/ 1295354 h 1630789"/>
              <a:gd name="connsiteX30" fmla="*/ 61747 w 1758612"/>
              <a:gd name="connsiteY30" fmla="*/ 1280383 h 1630789"/>
              <a:gd name="connsiteX31" fmla="*/ 0 w 1758612"/>
              <a:gd name="connsiteY31" fmla="*/ 1276641 h 1630789"/>
              <a:gd name="connsiteX32" fmla="*/ 0 w 1758612"/>
              <a:gd name="connsiteY32" fmla="*/ 1059099 h 1630789"/>
              <a:gd name="connsiteX33" fmla="*/ 0 w 1758612"/>
              <a:gd name="connsiteY33" fmla="*/ 1058296 h 1630789"/>
              <a:gd name="connsiteX34" fmla="*/ 0 w 1758612"/>
              <a:gd name="connsiteY34" fmla="*/ 0 h 1630789"/>
              <a:gd name="connsiteX0" fmla="*/ 0 w 1758612"/>
              <a:gd name="connsiteY0" fmla="*/ 0 h 1630789"/>
              <a:gd name="connsiteX1" fmla="*/ 64129 w 1758612"/>
              <a:gd name="connsiteY1" fmla="*/ 1872 h 1630789"/>
              <a:gd name="connsiteX2" fmla="*/ 190513 w 1758612"/>
              <a:gd name="connsiteY2" fmla="*/ 10765 h 1630789"/>
              <a:gd name="connsiteX3" fmla="*/ 315493 w 1758612"/>
              <a:gd name="connsiteY3" fmla="*/ 24807 h 1630789"/>
              <a:gd name="connsiteX4" fmla="*/ 437664 w 1758612"/>
              <a:gd name="connsiteY4" fmla="*/ 44934 h 1630789"/>
              <a:gd name="connsiteX5" fmla="*/ 558899 w 1758612"/>
              <a:gd name="connsiteY5" fmla="*/ 70678 h 1630789"/>
              <a:gd name="connsiteX6" fmla="*/ 677326 w 1758612"/>
              <a:gd name="connsiteY6" fmla="*/ 101570 h 1630789"/>
              <a:gd name="connsiteX7" fmla="*/ 794348 w 1758612"/>
              <a:gd name="connsiteY7" fmla="*/ 138547 h 1630789"/>
              <a:gd name="connsiteX8" fmla="*/ 908094 w 1758612"/>
              <a:gd name="connsiteY8" fmla="*/ 180673 h 1630789"/>
              <a:gd name="connsiteX9" fmla="*/ 1019031 w 1758612"/>
              <a:gd name="connsiteY9" fmla="*/ 227480 h 1630789"/>
              <a:gd name="connsiteX10" fmla="*/ 1128096 w 1758612"/>
              <a:gd name="connsiteY10" fmla="*/ 279435 h 1630789"/>
              <a:gd name="connsiteX11" fmla="*/ 1233884 w 1758612"/>
              <a:gd name="connsiteY11" fmla="*/ 336539 h 1630789"/>
              <a:gd name="connsiteX12" fmla="*/ 1336396 w 1758612"/>
              <a:gd name="connsiteY12" fmla="*/ 397856 h 1630789"/>
              <a:gd name="connsiteX13" fmla="*/ 1436099 w 1758612"/>
              <a:gd name="connsiteY13" fmla="*/ 463853 h 1630789"/>
              <a:gd name="connsiteX14" fmla="*/ 1532993 w 1758612"/>
              <a:gd name="connsiteY14" fmla="*/ 534063 h 1630789"/>
              <a:gd name="connsiteX15" fmla="*/ 1625675 w 1758612"/>
              <a:gd name="connsiteY15" fmla="*/ 608485 h 1630789"/>
              <a:gd name="connsiteX16" fmla="*/ 1715080 w 1758612"/>
              <a:gd name="connsiteY16" fmla="*/ 687588 h 1630789"/>
              <a:gd name="connsiteX17" fmla="*/ 1758612 w 1758612"/>
              <a:gd name="connsiteY17" fmla="*/ 728310 h 1630789"/>
              <a:gd name="connsiteX18" fmla="*/ 1010605 w 1758612"/>
              <a:gd name="connsiteY18" fmla="*/ 1476279 h 1630789"/>
              <a:gd name="connsiteX19" fmla="*/ 1009938 w 1758612"/>
              <a:gd name="connsiteY19" fmla="*/ 1476873 h 1630789"/>
              <a:gd name="connsiteX20" fmla="*/ 856038 w 1758612"/>
              <a:gd name="connsiteY20" fmla="*/ 1630789 h 1630789"/>
              <a:gd name="connsiteX21" fmla="*/ 812535 w 1758612"/>
              <a:gd name="connsiteY21" fmla="*/ 1592427 h 1630789"/>
              <a:gd name="connsiteX22" fmla="*/ 721318 w 1758612"/>
              <a:gd name="connsiteY22" fmla="*/ 1520849 h 1630789"/>
              <a:gd name="connsiteX23" fmla="*/ 623552 w 1758612"/>
              <a:gd name="connsiteY23" fmla="*/ 1457224 h 1630789"/>
              <a:gd name="connsiteX24" fmla="*/ 521785 w 1758612"/>
              <a:gd name="connsiteY24" fmla="*/ 1403314 h 1630789"/>
              <a:gd name="connsiteX25" fmla="*/ 387214 w 1758612"/>
              <a:gd name="connsiteY25" fmla="*/ 1508586 h 1630789"/>
              <a:gd name="connsiteX26" fmla="*/ 363626 w 1758612"/>
              <a:gd name="connsiteY26" fmla="*/ 1341549 h 1630789"/>
              <a:gd name="connsiteX27" fmla="*/ 299847 w 1758612"/>
              <a:gd name="connsiteY27" fmla="*/ 1321085 h 1630789"/>
              <a:gd name="connsiteX28" fmla="*/ 182434 w 1758612"/>
              <a:gd name="connsiteY28" fmla="*/ 1295354 h 1630789"/>
              <a:gd name="connsiteX29" fmla="*/ 61747 w 1758612"/>
              <a:gd name="connsiteY29" fmla="*/ 1280383 h 1630789"/>
              <a:gd name="connsiteX30" fmla="*/ 0 w 1758612"/>
              <a:gd name="connsiteY30" fmla="*/ 1276641 h 1630789"/>
              <a:gd name="connsiteX31" fmla="*/ 0 w 1758612"/>
              <a:gd name="connsiteY31" fmla="*/ 1059099 h 1630789"/>
              <a:gd name="connsiteX32" fmla="*/ 0 w 1758612"/>
              <a:gd name="connsiteY32" fmla="*/ 1058296 h 1630789"/>
              <a:gd name="connsiteX33" fmla="*/ 0 w 1758612"/>
              <a:gd name="connsiteY33" fmla="*/ 0 h 163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58612" h="1630789">
                <a:moveTo>
                  <a:pt x="0" y="0"/>
                </a:moveTo>
                <a:lnTo>
                  <a:pt x="64129" y="1872"/>
                </a:lnTo>
                <a:lnTo>
                  <a:pt x="190513" y="10765"/>
                </a:lnTo>
                <a:lnTo>
                  <a:pt x="315493" y="24807"/>
                </a:lnTo>
                <a:lnTo>
                  <a:pt x="437664" y="44934"/>
                </a:lnTo>
                <a:lnTo>
                  <a:pt x="558899" y="70678"/>
                </a:lnTo>
                <a:lnTo>
                  <a:pt x="677326" y="101570"/>
                </a:lnTo>
                <a:lnTo>
                  <a:pt x="794348" y="138547"/>
                </a:lnTo>
                <a:lnTo>
                  <a:pt x="908094" y="180673"/>
                </a:lnTo>
                <a:lnTo>
                  <a:pt x="1019031" y="227480"/>
                </a:lnTo>
                <a:lnTo>
                  <a:pt x="1128096" y="279435"/>
                </a:lnTo>
                <a:lnTo>
                  <a:pt x="1233884" y="336539"/>
                </a:lnTo>
                <a:lnTo>
                  <a:pt x="1336396" y="397856"/>
                </a:lnTo>
                <a:lnTo>
                  <a:pt x="1436099" y="463853"/>
                </a:lnTo>
                <a:lnTo>
                  <a:pt x="1532993" y="534063"/>
                </a:lnTo>
                <a:lnTo>
                  <a:pt x="1625675" y="608485"/>
                </a:lnTo>
                <a:lnTo>
                  <a:pt x="1715080" y="687588"/>
                </a:lnTo>
                <a:lnTo>
                  <a:pt x="1758612" y="728310"/>
                </a:lnTo>
                <a:lnTo>
                  <a:pt x="1010605" y="1476279"/>
                </a:lnTo>
                <a:lnTo>
                  <a:pt x="1009938" y="1476873"/>
                </a:lnTo>
                <a:lnTo>
                  <a:pt x="856038" y="1630789"/>
                </a:lnTo>
                <a:lnTo>
                  <a:pt x="812535" y="1592427"/>
                </a:lnTo>
                <a:lnTo>
                  <a:pt x="721318" y="1520849"/>
                </a:lnTo>
                <a:lnTo>
                  <a:pt x="623552" y="1457224"/>
                </a:lnTo>
                <a:lnTo>
                  <a:pt x="521785" y="1403314"/>
                </a:lnTo>
                <a:lnTo>
                  <a:pt x="387214" y="1508586"/>
                </a:lnTo>
                <a:lnTo>
                  <a:pt x="363626" y="1341549"/>
                </a:lnTo>
                <a:lnTo>
                  <a:pt x="299847" y="1321085"/>
                </a:lnTo>
                <a:lnTo>
                  <a:pt x="182434" y="1295354"/>
                </a:lnTo>
                <a:lnTo>
                  <a:pt x="61747" y="1280383"/>
                </a:lnTo>
                <a:lnTo>
                  <a:pt x="0" y="1276641"/>
                </a:lnTo>
                <a:lnTo>
                  <a:pt x="0" y="1059099"/>
                </a:lnTo>
                <a:lnTo>
                  <a:pt x="0" y="1058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: Shape 5"/>
          <p:cNvSpPr>
            <a:spLocks/>
          </p:cNvSpPr>
          <p:nvPr userDrawn="1"/>
        </p:nvSpPr>
        <p:spPr bwMode="auto">
          <a:xfrm>
            <a:off x="4312780" y="1711414"/>
            <a:ext cx="1760017" cy="1630789"/>
          </a:xfrm>
          <a:custGeom>
            <a:avLst/>
            <a:gdLst>
              <a:gd name="connsiteX0" fmla="*/ 1760017 w 1760017"/>
              <a:gd name="connsiteY0" fmla="*/ 0 h 1630789"/>
              <a:gd name="connsiteX1" fmla="*/ 1760017 w 1760017"/>
              <a:gd name="connsiteY1" fmla="*/ 1058296 h 1630789"/>
              <a:gd name="connsiteX2" fmla="*/ 1738730 w 1760017"/>
              <a:gd name="connsiteY2" fmla="*/ 1058835 h 1630789"/>
              <a:gd name="connsiteX3" fmla="*/ 1738775 w 1760017"/>
              <a:gd name="connsiteY3" fmla="*/ 1059637 h 1630789"/>
              <a:gd name="connsiteX4" fmla="*/ 1760016 w 1760017"/>
              <a:gd name="connsiteY4" fmla="*/ 1059099 h 1630789"/>
              <a:gd name="connsiteX5" fmla="*/ 1760016 w 1760017"/>
              <a:gd name="connsiteY5" fmla="*/ 1276641 h 1630789"/>
              <a:gd name="connsiteX6" fmla="*/ 1698212 w 1760017"/>
              <a:gd name="connsiteY6" fmla="*/ 1280383 h 1630789"/>
              <a:gd name="connsiteX7" fmla="*/ 1576945 w 1760017"/>
              <a:gd name="connsiteY7" fmla="*/ 1295354 h 1630789"/>
              <a:gd name="connsiteX8" fmla="*/ 1460359 w 1760017"/>
              <a:gd name="connsiteY8" fmla="*/ 1321085 h 1630789"/>
              <a:gd name="connsiteX9" fmla="*/ 1359899 w 1760017"/>
              <a:gd name="connsiteY9" fmla="*/ 1353023 h 1630789"/>
              <a:gd name="connsiteX10" fmla="*/ 1339498 w 1760017"/>
              <a:gd name="connsiteY10" fmla="*/ 1517013 h 1630789"/>
              <a:gd name="connsiteX11" fmla="*/ 1209241 w 1760017"/>
              <a:gd name="connsiteY11" fmla="*/ 1418507 h 1630789"/>
              <a:gd name="connsiteX12" fmla="*/ 1135419 w 1760017"/>
              <a:gd name="connsiteY12" fmla="*/ 1457224 h 1630789"/>
              <a:gd name="connsiteX13" fmla="*/ 1037562 w 1760017"/>
              <a:gd name="connsiteY13" fmla="*/ 1520849 h 1630789"/>
              <a:gd name="connsiteX14" fmla="*/ 946260 w 1760017"/>
              <a:gd name="connsiteY14" fmla="*/ 1592427 h 1630789"/>
              <a:gd name="connsiteX15" fmla="*/ 903653 w 1760017"/>
              <a:gd name="connsiteY15" fmla="*/ 1630789 h 1630789"/>
              <a:gd name="connsiteX16" fmla="*/ 748674 w 1760017"/>
              <a:gd name="connsiteY16" fmla="*/ 1476873 h 1630789"/>
              <a:gd name="connsiteX17" fmla="*/ 789889 w 1760017"/>
              <a:gd name="connsiteY17" fmla="*/ 1439847 h 1630789"/>
              <a:gd name="connsiteX18" fmla="*/ 789512 w 1760017"/>
              <a:gd name="connsiteY18" fmla="*/ 1439343 h 1630789"/>
              <a:gd name="connsiteX19" fmla="*/ 748405 w 1760017"/>
              <a:gd name="connsiteY19" fmla="*/ 1476279 h 1630789"/>
              <a:gd name="connsiteX20" fmla="*/ 0 w 1760017"/>
              <a:gd name="connsiteY20" fmla="*/ 728310 h 1630789"/>
              <a:gd name="connsiteX21" fmla="*/ 43555 w 1760017"/>
              <a:gd name="connsiteY21" fmla="*/ 687588 h 1630789"/>
              <a:gd name="connsiteX22" fmla="*/ 133008 w 1760017"/>
              <a:gd name="connsiteY22" fmla="*/ 608485 h 1630789"/>
              <a:gd name="connsiteX23" fmla="*/ 225739 w 1760017"/>
              <a:gd name="connsiteY23" fmla="*/ 534063 h 1630789"/>
              <a:gd name="connsiteX24" fmla="*/ 322685 w 1760017"/>
              <a:gd name="connsiteY24" fmla="*/ 463853 h 1630789"/>
              <a:gd name="connsiteX25" fmla="*/ 422441 w 1760017"/>
              <a:gd name="connsiteY25" fmla="*/ 397856 h 1630789"/>
              <a:gd name="connsiteX26" fmla="*/ 525008 w 1760017"/>
              <a:gd name="connsiteY26" fmla="*/ 336539 h 1630789"/>
              <a:gd name="connsiteX27" fmla="*/ 630852 w 1760017"/>
              <a:gd name="connsiteY27" fmla="*/ 279435 h 1630789"/>
              <a:gd name="connsiteX28" fmla="*/ 739975 w 1760017"/>
              <a:gd name="connsiteY28" fmla="*/ 227480 h 1630789"/>
              <a:gd name="connsiteX29" fmla="*/ 851440 w 1760017"/>
              <a:gd name="connsiteY29" fmla="*/ 180673 h 1630789"/>
              <a:gd name="connsiteX30" fmla="*/ 965715 w 1760017"/>
              <a:gd name="connsiteY30" fmla="*/ 138547 h 1630789"/>
              <a:gd name="connsiteX31" fmla="*/ 1081863 w 1760017"/>
              <a:gd name="connsiteY31" fmla="*/ 101570 h 1630789"/>
              <a:gd name="connsiteX32" fmla="*/ 1200821 w 1760017"/>
              <a:gd name="connsiteY32" fmla="*/ 70678 h 1630789"/>
              <a:gd name="connsiteX33" fmla="*/ 1321652 w 1760017"/>
              <a:gd name="connsiteY33" fmla="*/ 44934 h 1630789"/>
              <a:gd name="connsiteX34" fmla="*/ 1444825 w 1760017"/>
              <a:gd name="connsiteY34" fmla="*/ 24807 h 1630789"/>
              <a:gd name="connsiteX35" fmla="*/ 1569403 w 1760017"/>
              <a:gd name="connsiteY35" fmla="*/ 10765 h 1630789"/>
              <a:gd name="connsiteX36" fmla="*/ 1695386 w 1760017"/>
              <a:gd name="connsiteY36" fmla="*/ 1872 h 1630789"/>
              <a:gd name="connsiteX0" fmla="*/ 1760017 w 1760017"/>
              <a:gd name="connsiteY0" fmla="*/ 0 h 1630789"/>
              <a:gd name="connsiteX1" fmla="*/ 1760017 w 1760017"/>
              <a:gd name="connsiteY1" fmla="*/ 1058296 h 1630789"/>
              <a:gd name="connsiteX2" fmla="*/ 1738730 w 1760017"/>
              <a:gd name="connsiteY2" fmla="*/ 1058835 h 1630789"/>
              <a:gd name="connsiteX3" fmla="*/ 1760016 w 1760017"/>
              <a:gd name="connsiteY3" fmla="*/ 1059099 h 1630789"/>
              <a:gd name="connsiteX4" fmla="*/ 1760016 w 1760017"/>
              <a:gd name="connsiteY4" fmla="*/ 1276641 h 1630789"/>
              <a:gd name="connsiteX5" fmla="*/ 1698212 w 1760017"/>
              <a:gd name="connsiteY5" fmla="*/ 1280383 h 1630789"/>
              <a:gd name="connsiteX6" fmla="*/ 1576945 w 1760017"/>
              <a:gd name="connsiteY6" fmla="*/ 1295354 h 1630789"/>
              <a:gd name="connsiteX7" fmla="*/ 1460359 w 1760017"/>
              <a:gd name="connsiteY7" fmla="*/ 1321085 h 1630789"/>
              <a:gd name="connsiteX8" fmla="*/ 1359899 w 1760017"/>
              <a:gd name="connsiteY8" fmla="*/ 1353023 h 1630789"/>
              <a:gd name="connsiteX9" fmla="*/ 1339498 w 1760017"/>
              <a:gd name="connsiteY9" fmla="*/ 1517013 h 1630789"/>
              <a:gd name="connsiteX10" fmla="*/ 1209241 w 1760017"/>
              <a:gd name="connsiteY10" fmla="*/ 1418507 h 1630789"/>
              <a:gd name="connsiteX11" fmla="*/ 1135419 w 1760017"/>
              <a:gd name="connsiteY11" fmla="*/ 1457224 h 1630789"/>
              <a:gd name="connsiteX12" fmla="*/ 1037562 w 1760017"/>
              <a:gd name="connsiteY12" fmla="*/ 1520849 h 1630789"/>
              <a:gd name="connsiteX13" fmla="*/ 946260 w 1760017"/>
              <a:gd name="connsiteY13" fmla="*/ 1592427 h 1630789"/>
              <a:gd name="connsiteX14" fmla="*/ 903653 w 1760017"/>
              <a:gd name="connsiteY14" fmla="*/ 1630789 h 1630789"/>
              <a:gd name="connsiteX15" fmla="*/ 748674 w 1760017"/>
              <a:gd name="connsiteY15" fmla="*/ 1476873 h 1630789"/>
              <a:gd name="connsiteX16" fmla="*/ 789889 w 1760017"/>
              <a:gd name="connsiteY16" fmla="*/ 1439847 h 1630789"/>
              <a:gd name="connsiteX17" fmla="*/ 789512 w 1760017"/>
              <a:gd name="connsiteY17" fmla="*/ 1439343 h 1630789"/>
              <a:gd name="connsiteX18" fmla="*/ 748405 w 1760017"/>
              <a:gd name="connsiteY18" fmla="*/ 1476279 h 1630789"/>
              <a:gd name="connsiteX19" fmla="*/ 0 w 1760017"/>
              <a:gd name="connsiteY19" fmla="*/ 728310 h 1630789"/>
              <a:gd name="connsiteX20" fmla="*/ 43555 w 1760017"/>
              <a:gd name="connsiteY20" fmla="*/ 687588 h 1630789"/>
              <a:gd name="connsiteX21" fmla="*/ 133008 w 1760017"/>
              <a:gd name="connsiteY21" fmla="*/ 608485 h 1630789"/>
              <a:gd name="connsiteX22" fmla="*/ 225739 w 1760017"/>
              <a:gd name="connsiteY22" fmla="*/ 534063 h 1630789"/>
              <a:gd name="connsiteX23" fmla="*/ 322685 w 1760017"/>
              <a:gd name="connsiteY23" fmla="*/ 463853 h 1630789"/>
              <a:gd name="connsiteX24" fmla="*/ 422441 w 1760017"/>
              <a:gd name="connsiteY24" fmla="*/ 397856 h 1630789"/>
              <a:gd name="connsiteX25" fmla="*/ 525008 w 1760017"/>
              <a:gd name="connsiteY25" fmla="*/ 336539 h 1630789"/>
              <a:gd name="connsiteX26" fmla="*/ 630852 w 1760017"/>
              <a:gd name="connsiteY26" fmla="*/ 279435 h 1630789"/>
              <a:gd name="connsiteX27" fmla="*/ 739975 w 1760017"/>
              <a:gd name="connsiteY27" fmla="*/ 227480 h 1630789"/>
              <a:gd name="connsiteX28" fmla="*/ 851440 w 1760017"/>
              <a:gd name="connsiteY28" fmla="*/ 180673 h 1630789"/>
              <a:gd name="connsiteX29" fmla="*/ 965715 w 1760017"/>
              <a:gd name="connsiteY29" fmla="*/ 138547 h 1630789"/>
              <a:gd name="connsiteX30" fmla="*/ 1081863 w 1760017"/>
              <a:gd name="connsiteY30" fmla="*/ 101570 h 1630789"/>
              <a:gd name="connsiteX31" fmla="*/ 1200821 w 1760017"/>
              <a:gd name="connsiteY31" fmla="*/ 70678 h 1630789"/>
              <a:gd name="connsiteX32" fmla="*/ 1321652 w 1760017"/>
              <a:gd name="connsiteY32" fmla="*/ 44934 h 1630789"/>
              <a:gd name="connsiteX33" fmla="*/ 1444825 w 1760017"/>
              <a:gd name="connsiteY33" fmla="*/ 24807 h 1630789"/>
              <a:gd name="connsiteX34" fmla="*/ 1569403 w 1760017"/>
              <a:gd name="connsiteY34" fmla="*/ 10765 h 1630789"/>
              <a:gd name="connsiteX35" fmla="*/ 1695386 w 1760017"/>
              <a:gd name="connsiteY35" fmla="*/ 1872 h 1630789"/>
              <a:gd name="connsiteX36" fmla="*/ 1760017 w 1760017"/>
              <a:gd name="connsiteY36" fmla="*/ 0 h 1630789"/>
              <a:gd name="connsiteX0" fmla="*/ 1760017 w 1760017"/>
              <a:gd name="connsiteY0" fmla="*/ 0 h 1630789"/>
              <a:gd name="connsiteX1" fmla="*/ 1760017 w 1760017"/>
              <a:gd name="connsiteY1" fmla="*/ 1058296 h 1630789"/>
              <a:gd name="connsiteX2" fmla="*/ 1760016 w 1760017"/>
              <a:gd name="connsiteY2" fmla="*/ 1059099 h 1630789"/>
              <a:gd name="connsiteX3" fmla="*/ 1760016 w 1760017"/>
              <a:gd name="connsiteY3" fmla="*/ 1276641 h 1630789"/>
              <a:gd name="connsiteX4" fmla="*/ 1698212 w 1760017"/>
              <a:gd name="connsiteY4" fmla="*/ 1280383 h 1630789"/>
              <a:gd name="connsiteX5" fmla="*/ 1576945 w 1760017"/>
              <a:gd name="connsiteY5" fmla="*/ 1295354 h 1630789"/>
              <a:gd name="connsiteX6" fmla="*/ 1460359 w 1760017"/>
              <a:gd name="connsiteY6" fmla="*/ 1321085 h 1630789"/>
              <a:gd name="connsiteX7" fmla="*/ 1359899 w 1760017"/>
              <a:gd name="connsiteY7" fmla="*/ 1353023 h 1630789"/>
              <a:gd name="connsiteX8" fmla="*/ 1339498 w 1760017"/>
              <a:gd name="connsiteY8" fmla="*/ 1517013 h 1630789"/>
              <a:gd name="connsiteX9" fmla="*/ 1209241 w 1760017"/>
              <a:gd name="connsiteY9" fmla="*/ 1418507 h 1630789"/>
              <a:gd name="connsiteX10" fmla="*/ 1135419 w 1760017"/>
              <a:gd name="connsiteY10" fmla="*/ 1457224 h 1630789"/>
              <a:gd name="connsiteX11" fmla="*/ 1037562 w 1760017"/>
              <a:gd name="connsiteY11" fmla="*/ 1520849 h 1630789"/>
              <a:gd name="connsiteX12" fmla="*/ 946260 w 1760017"/>
              <a:gd name="connsiteY12" fmla="*/ 1592427 h 1630789"/>
              <a:gd name="connsiteX13" fmla="*/ 903653 w 1760017"/>
              <a:gd name="connsiteY13" fmla="*/ 1630789 h 1630789"/>
              <a:gd name="connsiteX14" fmla="*/ 748674 w 1760017"/>
              <a:gd name="connsiteY14" fmla="*/ 1476873 h 1630789"/>
              <a:gd name="connsiteX15" fmla="*/ 789889 w 1760017"/>
              <a:gd name="connsiteY15" fmla="*/ 1439847 h 1630789"/>
              <a:gd name="connsiteX16" fmla="*/ 789512 w 1760017"/>
              <a:gd name="connsiteY16" fmla="*/ 1439343 h 1630789"/>
              <a:gd name="connsiteX17" fmla="*/ 748405 w 1760017"/>
              <a:gd name="connsiteY17" fmla="*/ 1476279 h 1630789"/>
              <a:gd name="connsiteX18" fmla="*/ 0 w 1760017"/>
              <a:gd name="connsiteY18" fmla="*/ 728310 h 1630789"/>
              <a:gd name="connsiteX19" fmla="*/ 43555 w 1760017"/>
              <a:gd name="connsiteY19" fmla="*/ 687588 h 1630789"/>
              <a:gd name="connsiteX20" fmla="*/ 133008 w 1760017"/>
              <a:gd name="connsiteY20" fmla="*/ 608485 h 1630789"/>
              <a:gd name="connsiteX21" fmla="*/ 225739 w 1760017"/>
              <a:gd name="connsiteY21" fmla="*/ 534063 h 1630789"/>
              <a:gd name="connsiteX22" fmla="*/ 322685 w 1760017"/>
              <a:gd name="connsiteY22" fmla="*/ 463853 h 1630789"/>
              <a:gd name="connsiteX23" fmla="*/ 422441 w 1760017"/>
              <a:gd name="connsiteY23" fmla="*/ 397856 h 1630789"/>
              <a:gd name="connsiteX24" fmla="*/ 525008 w 1760017"/>
              <a:gd name="connsiteY24" fmla="*/ 336539 h 1630789"/>
              <a:gd name="connsiteX25" fmla="*/ 630852 w 1760017"/>
              <a:gd name="connsiteY25" fmla="*/ 279435 h 1630789"/>
              <a:gd name="connsiteX26" fmla="*/ 739975 w 1760017"/>
              <a:gd name="connsiteY26" fmla="*/ 227480 h 1630789"/>
              <a:gd name="connsiteX27" fmla="*/ 851440 w 1760017"/>
              <a:gd name="connsiteY27" fmla="*/ 180673 h 1630789"/>
              <a:gd name="connsiteX28" fmla="*/ 965715 w 1760017"/>
              <a:gd name="connsiteY28" fmla="*/ 138547 h 1630789"/>
              <a:gd name="connsiteX29" fmla="*/ 1081863 w 1760017"/>
              <a:gd name="connsiteY29" fmla="*/ 101570 h 1630789"/>
              <a:gd name="connsiteX30" fmla="*/ 1200821 w 1760017"/>
              <a:gd name="connsiteY30" fmla="*/ 70678 h 1630789"/>
              <a:gd name="connsiteX31" fmla="*/ 1321652 w 1760017"/>
              <a:gd name="connsiteY31" fmla="*/ 44934 h 1630789"/>
              <a:gd name="connsiteX32" fmla="*/ 1444825 w 1760017"/>
              <a:gd name="connsiteY32" fmla="*/ 24807 h 1630789"/>
              <a:gd name="connsiteX33" fmla="*/ 1569403 w 1760017"/>
              <a:gd name="connsiteY33" fmla="*/ 10765 h 1630789"/>
              <a:gd name="connsiteX34" fmla="*/ 1695386 w 1760017"/>
              <a:gd name="connsiteY34" fmla="*/ 1872 h 1630789"/>
              <a:gd name="connsiteX35" fmla="*/ 1760017 w 1760017"/>
              <a:gd name="connsiteY35" fmla="*/ 0 h 1630789"/>
              <a:gd name="connsiteX0" fmla="*/ 1760017 w 1760017"/>
              <a:gd name="connsiteY0" fmla="*/ 0 h 1630789"/>
              <a:gd name="connsiteX1" fmla="*/ 1760017 w 1760017"/>
              <a:gd name="connsiteY1" fmla="*/ 1058296 h 1630789"/>
              <a:gd name="connsiteX2" fmla="*/ 1760016 w 1760017"/>
              <a:gd name="connsiteY2" fmla="*/ 1059099 h 1630789"/>
              <a:gd name="connsiteX3" fmla="*/ 1760016 w 1760017"/>
              <a:gd name="connsiteY3" fmla="*/ 1276641 h 1630789"/>
              <a:gd name="connsiteX4" fmla="*/ 1698212 w 1760017"/>
              <a:gd name="connsiteY4" fmla="*/ 1280383 h 1630789"/>
              <a:gd name="connsiteX5" fmla="*/ 1576945 w 1760017"/>
              <a:gd name="connsiteY5" fmla="*/ 1295354 h 1630789"/>
              <a:gd name="connsiteX6" fmla="*/ 1460359 w 1760017"/>
              <a:gd name="connsiteY6" fmla="*/ 1321085 h 1630789"/>
              <a:gd name="connsiteX7" fmla="*/ 1359899 w 1760017"/>
              <a:gd name="connsiteY7" fmla="*/ 1353023 h 1630789"/>
              <a:gd name="connsiteX8" fmla="*/ 1339498 w 1760017"/>
              <a:gd name="connsiteY8" fmla="*/ 1517013 h 1630789"/>
              <a:gd name="connsiteX9" fmla="*/ 1209241 w 1760017"/>
              <a:gd name="connsiteY9" fmla="*/ 1418507 h 1630789"/>
              <a:gd name="connsiteX10" fmla="*/ 1135419 w 1760017"/>
              <a:gd name="connsiteY10" fmla="*/ 1457224 h 1630789"/>
              <a:gd name="connsiteX11" fmla="*/ 1037562 w 1760017"/>
              <a:gd name="connsiteY11" fmla="*/ 1520849 h 1630789"/>
              <a:gd name="connsiteX12" fmla="*/ 946260 w 1760017"/>
              <a:gd name="connsiteY12" fmla="*/ 1592427 h 1630789"/>
              <a:gd name="connsiteX13" fmla="*/ 903653 w 1760017"/>
              <a:gd name="connsiteY13" fmla="*/ 1630789 h 1630789"/>
              <a:gd name="connsiteX14" fmla="*/ 748674 w 1760017"/>
              <a:gd name="connsiteY14" fmla="*/ 1476873 h 1630789"/>
              <a:gd name="connsiteX15" fmla="*/ 789889 w 1760017"/>
              <a:gd name="connsiteY15" fmla="*/ 1439847 h 1630789"/>
              <a:gd name="connsiteX16" fmla="*/ 748405 w 1760017"/>
              <a:gd name="connsiteY16" fmla="*/ 1476279 h 1630789"/>
              <a:gd name="connsiteX17" fmla="*/ 0 w 1760017"/>
              <a:gd name="connsiteY17" fmla="*/ 728310 h 1630789"/>
              <a:gd name="connsiteX18" fmla="*/ 43555 w 1760017"/>
              <a:gd name="connsiteY18" fmla="*/ 687588 h 1630789"/>
              <a:gd name="connsiteX19" fmla="*/ 133008 w 1760017"/>
              <a:gd name="connsiteY19" fmla="*/ 608485 h 1630789"/>
              <a:gd name="connsiteX20" fmla="*/ 225739 w 1760017"/>
              <a:gd name="connsiteY20" fmla="*/ 534063 h 1630789"/>
              <a:gd name="connsiteX21" fmla="*/ 322685 w 1760017"/>
              <a:gd name="connsiteY21" fmla="*/ 463853 h 1630789"/>
              <a:gd name="connsiteX22" fmla="*/ 422441 w 1760017"/>
              <a:gd name="connsiteY22" fmla="*/ 397856 h 1630789"/>
              <a:gd name="connsiteX23" fmla="*/ 525008 w 1760017"/>
              <a:gd name="connsiteY23" fmla="*/ 336539 h 1630789"/>
              <a:gd name="connsiteX24" fmla="*/ 630852 w 1760017"/>
              <a:gd name="connsiteY24" fmla="*/ 279435 h 1630789"/>
              <a:gd name="connsiteX25" fmla="*/ 739975 w 1760017"/>
              <a:gd name="connsiteY25" fmla="*/ 227480 h 1630789"/>
              <a:gd name="connsiteX26" fmla="*/ 851440 w 1760017"/>
              <a:gd name="connsiteY26" fmla="*/ 180673 h 1630789"/>
              <a:gd name="connsiteX27" fmla="*/ 965715 w 1760017"/>
              <a:gd name="connsiteY27" fmla="*/ 138547 h 1630789"/>
              <a:gd name="connsiteX28" fmla="*/ 1081863 w 1760017"/>
              <a:gd name="connsiteY28" fmla="*/ 101570 h 1630789"/>
              <a:gd name="connsiteX29" fmla="*/ 1200821 w 1760017"/>
              <a:gd name="connsiteY29" fmla="*/ 70678 h 1630789"/>
              <a:gd name="connsiteX30" fmla="*/ 1321652 w 1760017"/>
              <a:gd name="connsiteY30" fmla="*/ 44934 h 1630789"/>
              <a:gd name="connsiteX31" fmla="*/ 1444825 w 1760017"/>
              <a:gd name="connsiteY31" fmla="*/ 24807 h 1630789"/>
              <a:gd name="connsiteX32" fmla="*/ 1569403 w 1760017"/>
              <a:gd name="connsiteY32" fmla="*/ 10765 h 1630789"/>
              <a:gd name="connsiteX33" fmla="*/ 1695386 w 1760017"/>
              <a:gd name="connsiteY33" fmla="*/ 1872 h 1630789"/>
              <a:gd name="connsiteX34" fmla="*/ 1760017 w 1760017"/>
              <a:gd name="connsiteY34" fmla="*/ 0 h 1630789"/>
              <a:gd name="connsiteX0" fmla="*/ 1760017 w 1760017"/>
              <a:gd name="connsiteY0" fmla="*/ 0 h 1630789"/>
              <a:gd name="connsiteX1" fmla="*/ 1760017 w 1760017"/>
              <a:gd name="connsiteY1" fmla="*/ 1058296 h 1630789"/>
              <a:gd name="connsiteX2" fmla="*/ 1760016 w 1760017"/>
              <a:gd name="connsiteY2" fmla="*/ 1059099 h 1630789"/>
              <a:gd name="connsiteX3" fmla="*/ 1760016 w 1760017"/>
              <a:gd name="connsiteY3" fmla="*/ 1276641 h 1630789"/>
              <a:gd name="connsiteX4" fmla="*/ 1698212 w 1760017"/>
              <a:gd name="connsiteY4" fmla="*/ 1280383 h 1630789"/>
              <a:gd name="connsiteX5" fmla="*/ 1576945 w 1760017"/>
              <a:gd name="connsiteY5" fmla="*/ 1295354 h 1630789"/>
              <a:gd name="connsiteX6" fmla="*/ 1460359 w 1760017"/>
              <a:gd name="connsiteY6" fmla="*/ 1321085 h 1630789"/>
              <a:gd name="connsiteX7" fmla="*/ 1359899 w 1760017"/>
              <a:gd name="connsiteY7" fmla="*/ 1353023 h 1630789"/>
              <a:gd name="connsiteX8" fmla="*/ 1339498 w 1760017"/>
              <a:gd name="connsiteY8" fmla="*/ 1517013 h 1630789"/>
              <a:gd name="connsiteX9" fmla="*/ 1209241 w 1760017"/>
              <a:gd name="connsiteY9" fmla="*/ 1418507 h 1630789"/>
              <a:gd name="connsiteX10" fmla="*/ 1135419 w 1760017"/>
              <a:gd name="connsiteY10" fmla="*/ 1457224 h 1630789"/>
              <a:gd name="connsiteX11" fmla="*/ 1037562 w 1760017"/>
              <a:gd name="connsiteY11" fmla="*/ 1520849 h 1630789"/>
              <a:gd name="connsiteX12" fmla="*/ 946260 w 1760017"/>
              <a:gd name="connsiteY12" fmla="*/ 1592427 h 1630789"/>
              <a:gd name="connsiteX13" fmla="*/ 903653 w 1760017"/>
              <a:gd name="connsiteY13" fmla="*/ 1630789 h 1630789"/>
              <a:gd name="connsiteX14" fmla="*/ 748674 w 1760017"/>
              <a:gd name="connsiteY14" fmla="*/ 1476873 h 1630789"/>
              <a:gd name="connsiteX15" fmla="*/ 748405 w 1760017"/>
              <a:gd name="connsiteY15" fmla="*/ 1476279 h 1630789"/>
              <a:gd name="connsiteX16" fmla="*/ 0 w 1760017"/>
              <a:gd name="connsiteY16" fmla="*/ 728310 h 1630789"/>
              <a:gd name="connsiteX17" fmla="*/ 43555 w 1760017"/>
              <a:gd name="connsiteY17" fmla="*/ 687588 h 1630789"/>
              <a:gd name="connsiteX18" fmla="*/ 133008 w 1760017"/>
              <a:gd name="connsiteY18" fmla="*/ 608485 h 1630789"/>
              <a:gd name="connsiteX19" fmla="*/ 225739 w 1760017"/>
              <a:gd name="connsiteY19" fmla="*/ 534063 h 1630789"/>
              <a:gd name="connsiteX20" fmla="*/ 322685 w 1760017"/>
              <a:gd name="connsiteY20" fmla="*/ 463853 h 1630789"/>
              <a:gd name="connsiteX21" fmla="*/ 422441 w 1760017"/>
              <a:gd name="connsiteY21" fmla="*/ 397856 h 1630789"/>
              <a:gd name="connsiteX22" fmla="*/ 525008 w 1760017"/>
              <a:gd name="connsiteY22" fmla="*/ 336539 h 1630789"/>
              <a:gd name="connsiteX23" fmla="*/ 630852 w 1760017"/>
              <a:gd name="connsiteY23" fmla="*/ 279435 h 1630789"/>
              <a:gd name="connsiteX24" fmla="*/ 739975 w 1760017"/>
              <a:gd name="connsiteY24" fmla="*/ 227480 h 1630789"/>
              <a:gd name="connsiteX25" fmla="*/ 851440 w 1760017"/>
              <a:gd name="connsiteY25" fmla="*/ 180673 h 1630789"/>
              <a:gd name="connsiteX26" fmla="*/ 965715 w 1760017"/>
              <a:gd name="connsiteY26" fmla="*/ 138547 h 1630789"/>
              <a:gd name="connsiteX27" fmla="*/ 1081863 w 1760017"/>
              <a:gd name="connsiteY27" fmla="*/ 101570 h 1630789"/>
              <a:gd name="connsiteX28" fmla="*/ 1200821 w 1760017"/>
              <a:gd name="connsiteY28" fmla="*/ 70678 h 1630789"/>
              <a:gd name="connsiteX29" fmla="*/ 1321652 w 1760017"/>
              <a:gd name="connsiteY29" fmla="*/ 44934 h 1630789"/>
              <a:gd name="connsiteX30" fmla="*/ 1444825 w 1760017"/>
              <a:gd name="connsiteY30" fmla="*/ 24807 h 1630789"/>
              <a:gd name="connsiteX31" fmla="*/ 1569403 w 1760017"/>
              <a:gd name="connsiteY31" fmla="*/ 10765 h 1630789"/>
              <a:gd name="connsiteX32" fmla="*/ 1695386 w 1760017"/>
              <a:gd name="connsiteY32" fmla="*/ 1872 h 1630789"/>
              <a:gd name="connsiteX33" fmla="*/ 1760017 w 1760017"/>
              <a:gd name="connsiteY33" fmla="*/ 0 h 163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60017" h="1630789">
                <a:moveTo>
                  <a:pt x="1760017" y="0"/>
                </a:moveTo>
                <a:lnTo>
                  <a:pt x="1760017" y="1058296"/>
                </a:lnTo>
                <a:cubicBezTo>
                  <a:pt x="1760017" y="1058564"/>
                  <a:pt x="1760016" y="1058831"/>
                  <a:pt x="1760016" y="1059099"/>
                </a:cubicBezTo>
                <a:lnTo>
                  <a:pt x="1760016" y="1276641"/>
                </a:lnTo>
                <a:lnTo>
                  <a:pt x="1698212" y="1280383"/>
                </a:lnTo>
                <a:lnTo>
                  <a:pt x="1576945" y="1295354"/>
                </a:lnTo>
                <a:lnTo>
                  <a:pt x="1460359" y="1321085"/>
                </a:lnTo>
                <a:lnTo>
                  <a:pt x="1359899" y="1353023"/>
                </a:lnTo>
                <a:lnTo>
                  <a:pt x="1339498" y="1517013"/>
                </a:lnTo>
                <a:lnTo>
                  <a:pt x="1209241" y="1418507"/>
                </a:lnTo>
                <a:lnTo>
                  <a:pt x="1135419" y="1457224"/>
                </a:lnTo>
                <a:lnTo>
                  <a:pt x="1037562" y="1520849"/>
                </a:lnTo>
                <a:lnTo>
                  <a:pt x="946260" y="1592427"/>
                </a:lnTo>
                <a:lnTo>
                  <a:pt x="903653" y="1630789"/>
                </a:lnTo>
                <a:lnTo>
                  <a:pt x="748674" y="1476873"/>
                </a:lnTo>
                <a:lnTo>
                  <a:pt x="748405" y="1476279"/>
                </a:lnTo>
                <a:lnTo>
                  <a:pt x="0" y="728310"/>
                </a:lnTo>
                <a:lnTo>
                  <a:pt x="43555" y="687588"/>
                </a:lnTo>
                <a:lnTo>
                  <a:pt x="133008" y="608485"/>
                </a:lnTo>
                <a:lnTo>
                  <a:pt x="225739" y="534063"/>
                </a:lnTo>
                <a:lnTo>
                  <a:pt x="322685" y="463853"/>
                </a:lnTo>
                <a:lnTo>
                  <a:pt x="422441" y="397856"/>
                </a:lnTo>
                <a:lnTo>
                  <a:pt x="525008" y="336539"/>
                </a:lnTo>
                <a:lnTo>
                  <a:pt x="630852" y="279435"/>
                </a:lnTo>
                <a:lnTo>
                  <a:pt x="739975" y="227480"/>
                </a:lnTo>
                <a:lnTo>
                  <a:pt x="851440" y="180673"/>
                </a:lnTo>
                <a:lnTo>
                  <a:pt x="965715" y="138547"/>
                </a:lnTo>
                <a:lnTo>
                  <a:pt x="1081863" y="101570"/>
                </a:lnTo>
                <a:lnTo>
                  <a:pt x="1200821" y="70678"/>
                </a:lnTo>
                <a:lnTo>
                  <a:pt x="1321652" y="44934"/>
                </a:lnTo>
                <a:lnTo>
                  <a:pt x="1444825" y="24807"/>
                </a:lnTo>
                <a:lnTo>
                  <a:pt x="1569403" y="10765"/>
                </a:lnTo>
                <a:lnTo>
                  <a:pt x="1695386" y="1872"/>
                </a:lnTo>
                <a:lnTo>
                  <a:pt x="176001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effectLst/>
            </a:endParaRPr>
          </a:p>
        </p:txBody>
      </p:sp>
      <p:sp>
        <p:nvSpPr>
          <p:cNvPr id="7" name="Freeform: Shape 6"/>
          <p:cNvSpPr>
            <a:spLocks/>
          </p:cNvSpPr>
          <p:nvPr userDrawn="1"/>
        </p:nvSpPr>
        <p:spPr bwMode="auto">
          <a:xfrm>
            <a:off x="3517752" y="2506441"/>
            <a:ext cx="1632193" cy="1758613"/>
          </a:xfrm>
          <a:custGeom>
            <a:avLst/>
            <a:gdLst>
              <a:gd name="connsiteX0" fmla="*/ 729240 w 1632193"/>
              <a:gd name="connsiteY0" fmla="*/ 0 h 1758613"/>
              <a:gd name="connsiteX1" fmla="*/ 1477684 w 1632193"/>
              <a:gd name="connsiteY1" fmla="*/ 748206 h 1758613"/>
              <a:gd name="connsiteX2" fmla="*/ 1442837 w 1632193"/>
              <a:gd name="connsiteY2" fmla="*/ 795385 h 1758613"/>
              <a:gd name="connsiteX3" fmla="*/ 1443343 w 1632193"/>
              <a:gd name="connsiteY3" fmla="*/ 795795 h 1758613"/>
              <a:gd name="connsiteX4" fmla="*/ 1478151 w 1632193"/>
              <a:gd name="connsiteY4" fmla="*/ 748675 h 1758613"/>
              <a:gd name="connsiteX5" fmla="*/ 1632193 w 1632193"/>
              <a:gd name="connsiteY5" fmla="*/ 902646 h 1758613"/>
              <a:gd name="connsiteX6" fmla="*/ 1593331 w 1632193"/>
              <a:gd name="connsiteY6" fmla="*/ 945234 h 1758613"/>
              <a:gd name="connsiteX7" fmla="*/ 1521695 w 1632193"/>
              <a:gd name="connsiteY7" fmla="*/ 1036961 h 1758613"/>
              <a:gd name="connsiteX8" fmla="*/ 1458486 w 1632193"/>
              <a:gd name="connsiteY8" fmla="*/ 1134305 h 1758613"/>
              <a:gd name="connsiteX9" fmla="*/ 1403705 w 1632193"/>
              <a:gd name="connsiteY9" fmla="*/ 1237732 h 1758613"/>
              <a:gd name="connsiteX10" fmla="*/ 1402808 w 1632193"/>
              <a:gd name="connsiteY10" fmla="*/ 1239845 h 1758613"/>
              <a:gd name="connsiteX11" fmla="*/ 1501562 w 1632193"/>
              <a:gd name="connsiteY11" fmla="*/ 1366180 h 1758613"/>
              <a:gd name="connsiteX12" fmla="*/ 1344347 w 1632193"/>
              <a:gd name="connsiteY12" fmla="*/ 1388161 h 1758613"/>
              <a:gd name="connsiteX13" fmla="*/ 1321767 w 1632193"/>
              <a:gd name="connsiteY13" fmla="*/ 1459095 h 1758613"/>
              <a:gd name="connsiteX14" fmla="*/ 1296016 w 1632193"/>
              <a:gd name="connsiteY14" fmla="*/ 1576562 h 1758613"/>
              <a:gd name="connsiteX15" fmla="*/ 1280096 w 1632193"/>
              <a:gd name="connsiteY15" fmla="*/ 1696838 h 1758613"/>
              <a:gd name="connsiteX16" fmla="*/ 1276819 w 1632193"/>
              <a:gd name="connsiteY16" fmla="*/ 1758613 h 1758613"/>
              <a:gd name="connsiteX17" fmla="*/ 1059099 w 1632193"/>
              <a:gd name="connsiteY17" fmla="*/ 1758613 h 1758613"/>
              <a:gd name="connsiteX18" fmla="*/ 1060474 w 1632193"/>
              <a:gd name="connsiteY18" fmla="*/ 1722412 h 1758613"/>
              <a:gd name="connsiteX19" fmla="*/ 1059878 w 1632193"/>
              <a:gd name="connsiteY19" fmla="*/ 1722346 h 1758613"/>
              <a:gd name="connsiteX20" fmla="*/ 1058499 w 1632193"/>
              <a:gd name="connsiteY20" fmla="*/ 1758612 h 1758613"/>
              <a:gd name="connsiteX21" fmla="*/ 0 w 1632193"/>
              <a:gd name="connsiteY21" fmla="*/ 1758612 h 1758613"/>
              <a:gd name="connsiteX22" fmla="*/ 1873 w 1632193"/>
              <a:gd name="connsiteY22" fmla="*/ 1694935 h 1758613"/>
              <a:gd name="connsiteX23" fmla="*/ 9835 w 1632193"/>
              <a:gd name="connsiteY23" fmla="*/ 1568517 h 1758613"/>
              <a:gd name="connsiteX24" fmla="*/ 24355 w 1632193"/>
              <a:gd name="connsiteY24" fmla="*/ 1443504 h 1758613"/>
              <a:gd name="connsiteX25" fmla="*/ 44494 w 1632193"/>
              <a:gd name="connsiteY25" fmla="*/ 1320364 h 1758613"/>
              <a:gd name="connsiteX26" fmla="*/ 70254 w 1632193"/>
              <a:gd name="connsiteY26" fmla="*/ 1199565 h 1758613"/>
              <a:gd name="connsiteX27" fmla="*/ 101635 w 1632193"/>
              <a:gd name="connsiteY27" fmla="*/ 1080638 h 1758613"/>
              <a:gd name="connsiteX28" fmla="*/ 138167 w 1632193"/>
              <a:gd name="connsiteY28" fmla="*/ 964521 h 1758613"/>
              <a:gd name="connsiteX29" fmla="*/ 180319 w 1632193"/>
              <a:gd name="connsiteY29" fmla="*/ 850745 h 1758613"/>
              <a:gd name="connsiteX30" fmla="*/ 227624 w 1632193"/>
              <a:gd name="connsiteY30" fmla="*/ 738842 h 1758613"/>
              <a:gd name="connsiteX31" fmla="*/ 279612 w 1632193"/>
              <a:gd name="connsiteY31" fmla="*/ 630684 h 1758613"/>
              <a:gd name="connsiteX32" fmla="*/ 336284 w 1632193"/>
              <a:gd name="connsiteY32" fmla="*/ 524868 h 1758613"/>
              <a:gd name="connsiteX33" fmla="*/ 397640 w 1632193"/>
              <a:gd name="connsiteY33" fmla="*/ 421393 h 1758613"/>
              <a:gd name="connsiteX34" fmla="*/ 463679 w 1632193"/>
              <a:gd name="connsiteY34" fmla="*/ 321663 h 1758613"/>
              <a:gd name="connsiteX35" fmla="*/ 534870 w 1632193"/>
              <a:gd name="connsiteY35" fmla="*/ 225679 h 1758613"/>
              <a:gd name="connsiteX36" fmla="*/ 609340 w 1632193"/>
              <a:gd name="connsiteY36" fmla="*/ 132504 h 1758613"/>
              <a:gd name="connsiteX37" fmla="*/ 688493 w 1632193"/>
              <a:gd name="connsiteY37" fmla="*/ 42607 h 1758613"/>
              <a:gd name="connsiteX0" fmla="*/ 729240 w 1632193"/>
              <a:gd name="connsiteY0" fmla="*/ 0 h 1758613"/>
              <a:gd name="connsiteX1" fmla="*/ 1477684 w 1632193"/>
              <a:gd name="connsiteY1" fmla="*/ 748206 h 1758613"/>
              <a:gd name="connsiteX2" fmla="*/ 1442837 w 1632193"/>
              <a:gd name="connsiteY2" fmla="*/ 795385 h 1758613"/>
              <a:gd name="connsiteX3" fmla="*/ 1478151 w 1632193"/>
              <a:gd name="connsiteY3" fmla="*/ 748675 h 1758613"/>
              <a:gd name="connsiteX4" fmla="*/ 1632193 w 1632193"/>
              <a:gd name="connsiteY4" fmla="*/ 902646 h 1758613"/>
              <a:gd name="connsiteX5" fmla="*/ 1593331 w 1632193"/>
              <a:gd name="connsiteY5" fmla="*/ 945234 h 1758613"/>
              <a:gd name="connsiteX6" fmla="*/ 1521695 w 1632193"/>
              <a:gd name="connsiteY6" fmla="*/ 1036961 h 1758613"/>
              <a:gd name="connsiteX7" fmla="*/ 1458486 w 1632193"/>
              <a:gd name="connsiteY7" fmla="*/ 1134305 h 1758613"/>
              <a:gd name="connsiteX8" fmla="*/ 1403705 w 1632193"/>
              <a:gd name="connsiteY8" fmla="*/ 1237732 h 1758613"/>
              <a:gd name="connsiteX9" fmla="*/ 1402808 w 1632193"/>
              <a:gd name="connsiteY9" fmla="*/ 1239845 h 1758613"/>
              <a:gd name="connsiteX10" fmla="*/ 1501562 w 1632193"/>
              <a:gd name="connsiteY10" fmla="*/ 1366180 h 1758613"/>
              <a:gd name="connsiteX11" fmla="*/ 1344347 w 1632193"/>
              <a:gd name="connsiteY11" fmla="*/ 1388161 h 1758613"/>
              <a:gd name="connsiteX12" fmla="*/ 1321767 w 1632193"/>
              <a:gd name="connsiteY12" fmla="*/ 1459095 h 1758613"/>
              <a:gd name="connsiteX13" fmla="*/ 1296016 w 1632193"/>
              <a:gd name="connsiteY13" fmla="*/ 1576562 h 1758613"/>
              <a:gd name="connsiteX14" fmla="*/ 1280096 w 1632193"/>
              <a:gd name="connsiteY14" fmla="*/ 1696838 h 1758613"/>
              <a:gd name="connsiteX15" fmla="*/ 1276819 w 1632193"/>
              <a:gd name="connsiteY15" fmla="*/ 1758613 h 1758613"/>
              <a:gd name="connsiteX16" fmla="*/ 1059099 w 1632193"/>
              <a:gd name="connsiteY16" fmla="*/ 1758613 h 1758613"/>
              <a:gd name="connsiteX17" fmla="*/ 1060474 w 1632193"/>
              <a:gd name="connsiteY17" fmla="*/ 1722412 h 1758613"/>
              <a:gd name="connsiteX18" fmla="*/ 1059878 w 1632193"/>
              <a:gd name="connsiteY18" fmla="*/ 1722346 h 1758613"/>
              <a:gd name="connsiteX19" fmla="*/ 1058499 w 1632193"/>
              <a:gd name="connsiteY19" fmla="*/ 1758612 h 1758613"/>
              <a:gd name="connsiteX20" fmla="*/ 0 w 1632193"/>
              <a:gd name="connsiteY20" fmla="*/ 1758612 h 1758613"/>
              <a:gd name="connsiteX21" fmla="*/ 1873 w 1632193"/>
              <a:gd name="connsiteY21" fmla="*/ 1694935 h 1758613"/>
              <a:gd name="connsiteX22" fmla="*/ 9835 w 1632193"/>
              <a:gd name="connsiteY22" fmla="*/ 1568517 h 1758613"/>
              <a:gd name="connsiteX23" fmla="*/ 24355 w 1632193"/>
              <a:gd name="connsiteY23" fmla="*/ 1443504 h 1758613"/>
              <a:gd name="connsiteX24" fmla="*/ 44494 w 1632193"/>
              <a:gd name="connsiteY24" fmla="*/ 1320364 h 1758613"/>
              <a:gd name="connsiteX25" fmla="*/ 70254 w 1632193"/>
              <a:gd name="connsiteY25" fmla="*/ 1199565 h 1758613"/>
              <a:gd name="connsiteX26" fmla="*/ 101635 w 1632193"/>
              <a:gd name="connsiteY26" fmla="*/ 1080638 h 1758613"/>
              <a:gd name="connsiteX27" fmla="*/ 138167 w 1632193"/>
              <a:gd name="connsiteY27" fmla="*/ 964521 h 1758613"/>
              <a:gd name="connsiteX28" fmla="*/ 180319 w 1632193"/>
              <a:gd name="connsiteY28" fmla="*/ 850745 h 1758613"/>
              <a:gd name="connsiteX29" fmla="*/ 227624 w 1632193"/>
              <a:gd name="connsiteY29" fmla="*/ 738842 h 1758613"/>
              <a:gd name="connsiteX30" fmla="*/ 279612 w 1632193"/>
              <a:gd name="connsiteY30" fmla="*/ 630684 h 1758613"/>
              <a:gd name="connsiteX31" fmla="*/ 336284 w 1632193"/>
              <a:gd name="connsiteY31" fmla="*/ 524868 h 1758613"/>
              <a:gd name="connsiteX32" fmla="*/ 397640 w 1632193"/>
              <a:gd name="connsiteY32" fmla="*/ 421393 h 1758613"/>
              <a:gd name="connsiteX33" fmla="*/ 463679 w 1632193"/>
              <a:gd name="connsiteY33" fmla="*/ 321663 h 1758613"/>
              <a:gd name="connsiteX34" fmla="*/ 534870 w 1632193"/>
              <a:gd name="connsiteY34" fmla="*/ 225679 h 1758613"/>
              <a:gd name="connsiteX35" fmla="*/ 609340 w 1632193"/>
              <a:gd name="connsiteY35" fmla="*/ 132504 h 1758613"/>
              <a:gd name="connsiteX36" fmla="*/ 688493 w 1632193"/>
              <a:gd name="connsiteY36" fmla="*/ 42607 h 1758613"/>
              <a:gd name="connsiteX37" fmla="*/ 729240 w 1632193"/>
              <a:gd name="connsiteY37" fmla="*/ 0 h 1758613"/>
              <a:gd name="connsiteX0" fmla="*/ 729240 w 1632193"/>
              <a:gd name="connsiteY0" fmla="*/ 0 h 1758613"/>
              <a:gd name="connsiteX1" fmla="*/ 1477684 w 1632193"/>
              <a:gd name="connsiteY1" fmla="*/ 748206 h 1758613"/>
              <a:gd name="connsiteX2" fmla="*/ 1478151 w 1632193"/>
              <a:gd name="connsiteY2" fmla="*/ 748675 h 1758613"/>
              <a:gd name="connsiteX3" fmla="*/ 1632193 w 1632193"/>
              <a:gd name="connsiteY3" fmla="*/ 902646 h 1758613"/>
              <a:gd name="connsiteX4" fmla="*/ 1593331 w 1632193"/>
              <a:gd name="connsiteY4" fmla="*/ 945234 h 1758613"/>
              <a:gd name="connsiteX5" fmla="*/ 1521695 w 1632193"/>
              <a:gd name="connsiteY5" fmla="*/ 1036961 h 1758613"/>
              <a:gd name="connsiteX6" fmla="*/ 1458486 w 1632193"/>
              <a:gd name="connsiteY6" fmla="*/ 1134305 h 1758613"/>
              <a:gd name="connsiteX7" fmla="*/ 1403705 w 1632193"/>
              <a:gd name="connsiteY7" fmla="*/ 1237732 h 1758613"/>
              <a:gd name="connsiteX8" fmla="*/ 1402808 w 1632193"/>
              <a:gd name="connsiteY8" fmla="*/ 1239845 h 1758613"/>
              <a:gd name="connsiteX9" fmla="*/ 1501562 w 1632193"/>
              <a:gd name="connsiteY9" fmla="*/ 1366180 h 1758613"/>
              <a:gd name="connsiteX10" fmla="*/ 1344347 w 1632193"/>
              <a:gd name="connsiteY10" fmla="*/ 1388161 h 1758613"/>
              <a:gd name="connsiteX11" fmla="*/ 1321767 w 1632193"/>
              <a:gd name="connsiteY11" fmla="*/ 1459095 h 1758613"/>
              <a:gd name="connsiteX12" fmla="*/ 1296016 w 1632193"/>
              <a:gd name="connsiteY12" fmla="*/ 1576562 h 1758613"/>
              <a:gd name="connsiteX13" fmla="*/ 1280096 w 1632193"/>
              <a:gd name="connsiteY13" fmla="*/ 1696838 h 1758613"/>
              <a:gd name="connsiteX14" fmla="*/ 1276819 w 1632193"/>
              <a:gd name="connsiteY14" fmla="*/ 1758613 h 1758613"/>
              <a:gd name="connsiteX15" fmla="*/ 1059099 w 1632193"/>
              <a:gd name="connsiteY15" fmla="*/ 1758613 h 1758613"/>
              <a:gd name="connsiteX16" fmla="*/ 1060474 w 1632193"/>
              <a:gd name="connsiteY16" fmla="*/ 1722412 h 1758613"/>
              <a:gd name="connsiteX17" fmla="*/ 1059878 w 1632193"/>
              <a:gd name="connsiteY17" fmla="*/ 1722346 h 1758613"/>
              <a:gd name="connsiteX18" fmla="*/ 1058499 w 1632193"/>
              <a:gd name="connsiteY18" fmla="*/ 1758612 h 1758613"/>
              <a:gd name="connsiteX19" fmla="*/ 0 w 1632193"/>
              <a:gd name="connsiteY19" fmla="*/ 1758612 h 1758613"/>
              <a:gd name="connsiteX20" fmla="*/ 1873 w 1632193"/>
              <a:gd name="connsiteY20" fmla="*/ 1694935 h 1758613"/>
              <a:gd name="connsiteX21" fmla="*/ 9835 w 1632193"/>
              <a:gd name="connsiteY21" fmla="*/ 1568517 h 1758613"/>
              <a:gd name="connsiteX22" fmla="*/ 24355 w 1632193"/>
              <a:gd name="connsiteY22" fmla="*/ 1443504 h 1758613"/>
              <a:gd name="connsiteX23" fmla="*/ 44494 w 1632193"/>
              <a:gd name="connsiteY23" fmla="*/ 1320364 h 1758613"/>
              <a:gd name="connsiteX24" fmla="*/ 70254 w 1632193"/>
              <a:gd name="connsiteY24" fmla="*/ 1199565 h 1758613"/>
              <a:gd name="connsiteX25" fmla="*/ 101635 w 1632193"/>
              <a:gd name="connsiteY25" fmla="*/ 1080638 h 1758613"/>
              <a:gd name="connsiteX26" fmla="*/ 138167 w 1632193"/>
              <a:gd name="connsiteY26" fmla="*/ 964521 h 1758613"/>
              <a:gd name="connsiteX27" fmla="*/ 180319 w 1632193"/>
              <a:gd name="connsiteY27" fmla="*/ 850745 h 1758613"/>
              <a:gd name="connsiteX28" fmla="*/ 227624 w 1632193"/>
              <a:gd name="connsiteY28" fmla="*/ 738842 h 1758613"/>
              <a:gd name="connsiteX29" fmla="*/ 279612 w 1632193"/>
              <a:gd name="connsiteY29" fmla="*/ 630684 h 1758613"/>
              <a:gd name="connsiteX30" fmla="*/ 336284 w 1632193"/>
              <a:gd name="connsiteY30" fmla="*/ 524868 h 1758613"/>
              <a:gd name="connsiteX31" fmla="*/ 397640 w 1632193"/>
              <a:gd name="connsiteY31" fmla="*/ 421393 h 1758613"/>
              <a:gd name="connsiteX32" fmla="*/ 463679 w 1632193"/>
              <a:gd name="connsiteY32" fmla="*/ 321663 h 1758613"/>
              <a:gd name="connsiteX33" fmla="*/ 534870 w 1632193"/>
              <a:gd name="connsiteY33" fmla="*/ 225679 h 1758613"/>
              <a:gd name="connsiteX34" fmla="*/ 609340 w 1632193"/>
              <a:gd name="connsiteY34" fmla="*/ 132504 h 1758613"/>
              <a:gd name="connsiteX35" fmla="*/ 688493 w 1632193"/>
              <a:gd name="connsiteY35" fmla="*/ 42607 h 1758613"/>
              <a:gd name="connsiteX36" fmla="*/ 729240 w 1632193"/>
              <a:gd name="connsiteY36" fmla="*/ 0 h 1758613"/>
              <a:gd name="connsiteX0" fmla="*/ 729240 w 1632193"/>
              <a:gd name="connsiteY0" fmla="*/ 0 h 1758613"/>
              <a:gd name="connsiteX1" fmla="*/ 1477684 w 1632193"/>
              <a:gd name="connsiteY1" fmla="*/ 748206 h 1758613"/>
              <a:gd name="connsiteX2" fmla="*/ 1478151 w 1632193"/>
              <a:gd name="connsiteY2" fmla="*/ 748675 h 1758613"/>
              <a:gd name="connsiteX3" fmla="*/ 1632193 w 1632193"/>
              <a:gd name="connsiteY3" fmla="*/ 902646 h 1758613"/>
              <a:gd name="connsiteX4" fmla="*/ 1593331 w 1632193"/>
              <a:gd name="connsiteY4" fmla="*/ 945234 h 1758613"/>
              <a:gd name="connsiteX5" fmla="*/ 1521695 w 1632193"/>
              <a:gd name="connsiteY5" fmla="*/ 1036961 h 1758613"/>
              <a:gd name="connsiteX6" fmla="*/ 1458486 w 1632193"/>
              <a:gd name="connsiteY6" fmla="*/ 1134305 h 1758613"/>
              <a:gd name="connsiteX7" fmla="*/ 1403705 w 1632193"/>
              <a:gd name="connsiteY7" fmla="*/ 1237732 h 1758613"/>
              <a:gd name="connsiteX8" fmla="*/ 1402808 w 1632193"/>
              <a:gd name="connsiteY8" fmla="*/ 1239845 h 1758613"/>
              <a:gd name="connsiteX9" fmla="*/ 1501562 w 1632193"/>
              <a:gd name="connsiteY9" fmla="*/ 1366180 h 1758613"/>
              <a:gd name="connsiteX10" fmla="*/ 1344347 w 1632193"/>
              <a:gd name="connsiteY10" fmla="*/ 1388161 h 1758613"/>
              <a:gd name="connsiteX11" fmla="*/ 1321767 w 1632193"/>
              <a:gd name="connsiteY11" fmla="*/ 1459095 h 1758613"/>
              <a:gd name="connsiteX12" fmla="*/ 1296016 w 1632193"/>
              <a:gd name="connsiteY12" fmla="*/ 1576562 h 1758613"/>
              <a:gd name="connsiteX13" fmla="*/ 1280096 w 1632193"/>
              <a:gd name="connsiteY13" fmla="*/ 1696838 h 1758613"/>
              <a:gd name="connsiteX14" fmla="*/ 1276819 w 1632193"/>
              <a:gd name="connsiteY14" fmla="*/ 1758613 h 1758613"/>
              <a:gd name="connsiteX15" fmla="*/ 1059099 w 1632193"/>
              <a:gd name="connsiteY15" fmla="*/ 1758613 h 1758613"/>
              <a:gd name="connsiteX16" fmla="*/ 1060474 w 1632193"/>
              <a:gd name="connsiteY16" fmla="*/ 1722412 h 1758613"/>
              <a:gd name="connsiteX17" fmla="*/ 1058499 w 1632193"/>
              <a:gd name="connsiteY17" fmla="*/ 1758612 h 1758613"/>
              <a:gd name="connsiteX18" fmla="*/ 0 w 1632193"/>
              <a:gd name="connsiteY18" fmla="*/ 1758612 h 1758613"/>
              <a:gd name="connsiteX19" fmla="*/ 1873 w 1632193"/>
              <a:gd name="connsiteY19" fmla="*/ 1694935 h 1758613"/>
              <a:gd name="connsiteX20" fmla="*/ 9835 w 1632193"/>
              <a:gd name="connsiteY20" fmla="*/ 1568517 h 1758613"/>
              <a:gd name="connsiteX21" fmla="*/ 24355 w 1632193"/>
              <a:gd name="connsiteY21" fmla="*/ 1443504 h 1758613"/>
              <a:gd name="connsiteX22" fmla="*/ 44494 w 1632193"/>
              <a:gd name="connsiteY22" fmla="*/ 1320364 h 1758613"/>
              <a:gd name="connsiteX23" fmla="*/ 70254 w 1632193"/>
              <a:gd name="connsiteY23" fmla="*/ 1199565 h 1758613"/>
              <a:gd name="connsiteX24" fmla="*/ 101635 w 1632193"/>
              <a:gd name="connsiteY24" fmla="*/ 1080638 h 1758613"/>
              <a:gd name="connsiteX25" fmla="*/ 138167 w 1632193"/>
              <a:gd name="connsiteY25" fmla="*/ 964521 h 1758613"/>
              <a:gd name="connsiteX26" fmla="*/ 180319 w 1632193"/>
              <a:gd name="connsiteY26" fmla="*/ 850745 h 1758613"/>
              <a:gd name="connsiteX27" fmla="*/ 227624 w 1632193"/>
              <a:gd name="connsiteY27" fmla="*/ 738842 h 1758613"/>
              <a:gd name="connsiteX28" fmla="*/ 279612 w 1632193"/>
              <a:gd name="connsiteY28" fmla="*/ 630684 h 1758613"/>
              <a:gd name="connsiteX29" fmla="*/ 336284 w 1632193"/>
              <a:gd name="connsiteY29" fmla="*/ 524868 h 1758613"/>
              <a:gd name="connsiteX30" fmla="*/ 397640 w 1632193"/>
              <a:gd name="connsiteY30" fmla="*/ 421393 h 1758613"/>
              <a:gd name="connsiteX31" fmla="*/ 463679 w 1632193"/>
              <a:gd name="connsiteY31" fmla="*/ 321663 h 1758613"/>
              <a:gd name="connsiteX32" fmla="*/ 534870 w 1632193"/>
              <a:gd name="connsiteY32" fmla="*/ 225679 h 1758613"/>
              <a:gd name="connsiteX33" fmla="*/ 609340 w 1632193"/>
              <a:gd name="connsiteY33" fmla="*/ 132504 h 1758613"/>
              <a:gd name="connsiteX34" fmla="*/ 688493 w 1632193"/>
              <a:gd name="connsiteY34" fmla="*/ 42607 h 1758613"/>
              <a:gd name="connsiteX35" fmla="*/ 729240 w 1632193"/>
              <a:gd name="connsiteY35" fmla="*/ 0 h 1758613"/>
              <a:gd name="connsiteX0" fmla="*/ 729240 w 1632193"/>
              <a:gd name="connsiteY0" fmla="*/ 0 h 1758613"/>
              <a:gd name="connsiteX1" fmla="*/ 1477684 w 1632193"/>
              <a:gd name="connsiteY1" fmla="*/ 748206 h 1758613"/>
              <a:gd name="connsiteX2" fmla="*/ 1478151 w 1632193"/>
              <a:gd name="connsiteY2" fmla="*/ 748675 h 1758613"/>
              <a:gd name="connsiteX3" fmla="*/ 1632193 w 1632193"/>
              <a:gd name="connsiteY3" fmla="*/ 902646 h 1758613"/>
              <a:gd name="connsiteX4" fmla="*/ 1593331 w 1632193"/>
              <a:gd name="connsiteY4" fmla="*/ 945234 h 1758613"/>
              <a:gd name="connsiteX5" fmla="*/ 1521695 w 1632193"/>
              <a:gd name="connsiteY5" fmla="*/ 1036961 h 1758613"/>
              <a:gd name="connsiteX6" fmla="*/ 1458486 w 1632193"/>
              <a:gd name="connsiteY6" fmla="*/ 1134305 h 1758613"/>
              <a:gd name="connsiteX7" fmla="*/ 1403705 w 1632193"/>
              <a:gd name="connsiteY7" fmla="*/ 1237732 h 1758613"/>
              <a:gd name="connsiteX8" fmla="*/ 1402808 w 1632193"/>
              <a:gd name="connsiteY8" fmla="*/ 1239845 h 1758613"/>
              <a:gd name="connsiteX9" fmla="*/ 1501562 w 1632193"/>
              <a:gd name="connsiteY9" fmla="*/ 1366180 h 1758613"/>
              <a:gd name="connsiteX10" fmla="*/ 1344347 w 1632193"/>
              <a:gd name="connsiteY10" fmla="*/ 1388161 h 1758613"/>
              <a:gd name="connsiteX11" fmla="*/ 1321767 w 1632193"/>
              <a:gd name="connsiteY11" fmla="*/ 1459095 h 1758613"/>
              <a:gd name="connsiteX12" fmla="*/ 1296016 w 1632193"/>
              <a:gd name="connsiteY12" fmla="*/ 1576562 h 1758613"/>
              <a:gd name="connsiteX13" fmla="*/ 1280096 w 1632193"/>
              <a:gd name="connsiteY13" fmla="*/ 1696838 h 1758613"/>
              <a:gd name="connsiteX14" fmla="*/ 1276819 w 1632193"/>
              <a:gd name="connsiteY14" fmla="*/ 1758613 h 1758613"/>
              <a:gd name="connsiteX15" fmla="*/ 1059099 w 1632193"/>
              <a:gd name="connsiteY15" fmla="*/ 1758613 h 1758613"/>
              <a:gd name="connsiteX16" fmla="*/ 1058499 w 1632193"/>
              <a:gd name="connsiteY16" fmla="*/ 1758612 h 1758613"/>
              <a:gd name="connsiteX17" fmla="*/ 0 w 1632193"/>
              <a:gd name="connsiteY17" fmla="*/ 1758612 h 1758613"/>
              <a:gd name="connsiteX18" fmla="*/ 1873 w 1632193"/>
              <a:gd name="connsiteY18" fmla="*/ 1694935 h 1758613"/>
              <a:gd name="connsiteX19" fmla="*/ 9835 w 1632193"/>
              <a:gd name="connsiteY19" fmla="*/ 1568517 h 1758613"/>
              <a:gd name="connsiteX20" fmla="*/ 24355 w 1632193"/>
              <a:gd name="connsiteY20" fmla="*/ 1443504 h 1758613"/>
              <a:gd name="connsiteX21" fmla="*/ 44494 w 1632193"/>
              <a:gd name="connsiteY21" fmla="*/ 1320364 h 1758613"/>
              <a:gd name="connsiteX22" fmla="*/ 70254 w 1632193"/>
              <a:gd name="connsiteY22" fmla="*/ 1199565 h 1758613"/>
              <a:gd name="connsiteX23" fmla="*/ 101635 w 1632193"/>
              <a:gd name="connsiteY23" fmla="*/ 1080638 h 1758613"/>
              <a:gd name="connsiteX24" fmla="*/ 138167 w 1632193"/>
              <a:gd name="connsiteY24" fmla="*/ 964521 h 1758613"/>
              <a:gd name="connsiteX25" fmla="*/ 180319 w 1632193"/>
              <a:gd name="connsiteY25" fmla="*/ 850745 h 1758613"/>
              <a:gd name="connsiteX26" fmla="*/ 227624 w 1632193"/>
              <a:gd name="connsiteY26" fmla="*/ 738842 h 1758613"/>
              <a:gd name="connsiteX27" fmla="*/ 279612 w 1632193"/>
              <a:gd name="connsiteY27" fmla="*/ 630684 h 1758613"/>
              <a:gd name="connsiteX28" fmla="*/ 336284 w 1632193"/>
              <a:gd name="connsiteY28" fmla="*/ 524868 h 1758613"/>
              <a:gd name="connsiteX29" fmla="*/ 397640 w 1632193"/>
              <a:gd name="connsiteY29" fmla="*/ 421393 h 1758613"/>
              <a:gd name="connsiteX30" fmla="*/ 463679 w 1632193"/>
              <a:gd name="connsiteY30" fmla="*/ 321663 h 1758613"/>
              <a:gd name="connsiteX31" fmla="*/ 534870 w 1632193"/>
              <a:gd name="connsiteY31" fmla="*/ 225679 h 1758613"/>
              <a:gd name="connsiteX32" fmla="*/ 609340 w 1632193"/>
              <a:gd name="connsiteY32" fmla="*/ 132504 h 1758613"/>
              <a:gd name="connsiteX33" fmla="*/ 688493 w 1632193"/>
              <a:gd name="connsiteY33" fmla="*/ 42607 h 1758613"/>
              <a:gd name="connsiteX34" fmla="*/ 729240 w 1632193"/>
              <a:gd name="connsiteY34" fmla="*/ 0 h 17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32193" h="1758613">
                <a:moveTo>
                  <a:pt x="729240" y="0"/>
                </a:moveTo>
                <a:lnTo>
                  <a:pt x="1477684" y="748206"/>
                </a:lnTo>
                <a:lnTo>
                  <a:pt x="1478151" y="748675"/>
                </a:lnTo>
                <a:lnTo>
                  <a:pt x="1632193" y="902646"/>
                </a:lnTo>
                <a:lnTo>
                  <a:pt x="1593331" y="945234"/>
                </a:lnTo>
                <a:lnTo>
                  <a:pt x="1521695" y="1036961"/>
                </a:lnTo>
                <a:lnTo>
                  <a:pt x="1458486" y="1134305"/>
                </a:lnTo>
                <a:lnTo>
                  <a:pt x="1403705" y="1237732"/>
                </a:lnTo>
                <a:lnTo>
                  <a:pt x="1402808" y="1239845"/>
                </a:lnTo>
                <a:lnTo>
                  <a:pt x="1501562" y="1366180"/>
                </a:lnTo>
                <a:lnTo>
                  <a:pt x="1344347" y="1388161"/>
                </a:lnTo>
                <a:lnTo>
                  <a:pt x="1321767" y="1459095"/>
                </a:lnTo>
                <a:lnTo>
                  <a:pt x="1296016" y="1576562"/>
                </a:lnTo>
                <a:lnTo>
                  <a:pt x="1280096" y="1696838"/>
                </a:lnTo>
                <a:lnTo>
                  <a:pt x="1276819" y="1758613"/>
                </a:lnTo>
                <a:lnTo>
                  <a:pt x="1059099" y="1758613"/>
                </a:lnTo>
                <a:lnTo>
                  <a:pt x="1058499" y="1758612"/>
                </a:lnTo>
                <a:lnTo>
                  <a:pt x="0" y="1758612"/>
                </a:lnTo>
                <a:cubicBezTo>
                  <a:pt x="624" y="1737386"/>
                  <a:pt x="1249" y="1716161"/>
                  <a:pt x="1873" y="1694935"/>
                </a:cubicBezTo>
                <a:lnTo>
                  <a:pt x="9835" y="1568517"/>
                </a:lnTo>
                <a:lnTo>
                  <a:pt x="24355" y="1443504"/>
                </a:lnTo>
                <a:lnTo>
                  <a:pt x="44494" y="1320364"/>
                </a:lnTo>
                <a:lnTo>
                  <a:pt x="70254" y="1199565"/>
                </a:lnTo>
                <a:lnTo>
                  <a:pt x="101635" y="1080638"/>
                </a:lnTo>
                <a:lnTo>
                  <a:pt x="138167" y="964521"/>
                </a:lnTo>
                <a:lnTo>
                  <a:pt x="180319" y="850745"/>
                </a:lnTo>
                <a:lnTo>
                  <a:pt x="227624" y="738842"/>
                </a:lnTo>
                <a:lnTo>
                  <a:pt x="279612" y="630684"/>
                </a:lnTo>
                <a:lnTo>
                  <a:pt x="336284" y="524868"/>
                </a:lnTo>
                <a:lnTo>
                  <a:pt x="397640" y="421393"/>
                </a:lnTo>
                <a:lnTo>
                  <a:pt x="463679" y="321663"/>
                </a:lnTo>
                <a:lnTo>
                  <a:pt x="534870" y="225679"/>
                </a:lnTo>
                <a:lnTo>
                  <a:pt x="609340" y="132504"/>
                </a:lnTo>
                <a:lnTo>
                  <a:pt x="688493" y="42607"/>
                </a:lnTo>
                <a:lnTo>
                  <a:pt x="7292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effectLst/>
            </a:endParaRPr>
          </a:p>
        </p:txBody>
      </p:sp>
      <p:sp>
        <p:nvSpPr>
          <p:cNvPr id="8" name="Freeform: Shape 7"/>
          <p:cNvSpPr>
            <a:spLocks/>
          </p:cNvSpPr>
          <p:nvPr userDrawn="1"/>
        </p:nvSpPr>
        <p:spPr bwMode="auto">
          <a:xfrm>
            <a:off x="3517752" y="4359164"/>
            <a:ext cx="1630789" cy="1760018"/>
          </a:xfrm>
          <a:custGeom>
            <a:avLst/>
            <a:gdLst>
              <a:gd name="connsiteX0" fmla="*/ 1057695 w 1630789"/>
              <a:gd name="connsiteY0" fmla="*/ 0 h 1760018"/>
              <a:gd name="connsiteX1" fmla="*/ 1275883 w 1630789"/>
              <a:gd name="connsiteY1" fmla="*/ 0 h 1760018"/>
              <a:gd name="connsiteX2" fmla="*/ 1279160 w 1630789"/>
              <a:gd name="connsiteY2" fmla="*/ 61804 h 1760018"/>
              <a:gd name="connsiteX3" fmla="*/ 1294143 w 1630789"/>
              <a:gd name="connsiteY3" fmla="*/ 182135 h 1760018"/>
              <a:gd name="connsiteX4" fmla="*/ 1320832 w 1630789"/>
              <a:gd name="connsiteY4" fmla="*/ 299657 h 1760018"/>
              <a:gd name="connsiteX5" fmla="*/ 1351552 w 1630789"/>
              <a:gd name="connsiteY5" fmla="*/ 396207 h 1760018"/>
              <a:gd name="connsiteX6" fmla="*/ 1509990 w 1630789"/>
              <a:gd name="connsiteY6" fmla="*/ 415650 h 1760018"/>
              <a:gd name="connsiteX7" fmla="*/ 1413686 w 1630789"/>
              <a:gd name="connsiteY7" fmla="*/ 543690 h 1760018"/>
              <a:gd name="connsiteX8" fmla="*/ 1457082 w 1630789"/>
              <a:gd name="connsiteY8" fmla="*/ 624598 h 1760018"/>
              <a:gd name="connsiteX9" fmla="*/ 1519823 w 1630789"/>
              <a:gd name="connsiteY9" fmla="*/ 722454 h 1760018"/>
              <a:gd name="connsiteX10" fmla="*/ 1591459 w 1630789"/>
              <a:gd name="connsiteY10" fmla="*/ 814224 h 1760018"/>
              <a:gd name="connsiteX11" fmla="*/ 1630789 w 1630789"/>
              <a:gd name="connsiteY11" fmla="*/ 856832 h 1760018"/>
              <a:gd name="connsiteX12" fmla="*/ 1476970 w 1630789"/>
              <a:gd name="connsiteY12" fmla="*/ 1011118 h 1760018"/>
              <a:gd name="connsiteX13" fmla="*/ 1477684 w 1630789"/>
              <a:gd name="connsiteY13" fmla="*/ 1011882 h 1760018"/>
              <a:gd name="connsiteX14" fmla="*/ 729003 w 1630789"/>
              <a:gd name="connsiteY14" fmla="*/ 1760018 h 1760018"/>
              <a:gd name="connsiteX15" fmla="*/ 687774 w 1630789"/>
              <a:gd name="connsiteY15" fmla="*/ 1717388 h 1760018"/>
              <a:gd name="connsiteX16" fmla="*/ 609064 w 1630789"/>
              <a:gd name="connsiteY16" fmla="*/ 1627443 h 1760018"/>
              <a:gd name="connsiteX17" fmla="*/ 534102 w 1630789"/>
              <a:gd name="connsiteY17" fmla="*/ 1534219 h 1760018"/>
              <a:gd name="connsiteX18" fmla="*/ 463826 w 1630789"/>
              <a:gd name="connsiteY18" fmla="*/ 1437715 h 1760018"/>
              <a:gd name="connsiteX19" fmla="*/ 397766 w 1630789"/>
              <a:gd name="connsiteY19" fmla="*/ 1337933 h 1760018"/>
              <a:gd name="connsiteX20" fmla="*/ 335922 w 1630789"/>
              <a:gd name="connsiteY20" fmla="*/ 1234871 h 1760018"/>
              <a:gd name="connsiteX21" fmla="*/ 279232 w 1630789"/>
              <a:gd name="connsiteY21" fmla="*/ 1128998 h 1760018"/>
              <a:gd name="connsiteX22" fmla="*/ 227228 w 1630789"/>
              <a:gd name="connsiteY22" fmla="*/ 1020315 h 1760018"/>
              <a:gd name="connsiteX23" fmla="*/ 179908 w 1630789"/>
              <a:gd name="connsiteY23" fmla="*/ 908820 h 1760018"/>
              <a:gd name="connsiteX24" fmla="*/ 138211 w 1630789"/>
              <a:gd name="connsiteY24" fmla="*/ 794515 h 1760018"/>
              <a:gd name="connsiteX25" fmla="*/ 101667 w 1630789"/>
              <a:gd name="connsiteY25" fmla="*/ 678336 h 1760018"/>
              <a:gd name="connsiteX26" fmla="*/ 70277 w 1630789"/>
              <a:gd name="connsiteY26" fmla="*/ 559347 h 1760018"/>
              <a:gd name="connsiteX27" fmla="*/ 44040 w 1630789"/>
              <a:gd name="connsiteY27" fmla="*/ 438015 h 1760018"/>
              <a:gd name="connsiteX28" fmla="*/ 24362 w 1630789"/>
              <a:gd name="connsiteY28" fmla="*/ 315277 h 1760018"/>
              <a:gd name="connsiteX29" fmla="*/ 9839 w 1630789"/>
              <a:gd name="connsiteY29" fmla="*/ 190197 h 1760018"/>
              <a:gd name="connsiteX30" fmla="*/ 1874 w 1630789"/>
              <a:gd name="connsiteY30" fmla="*/ 63712 h 1760018"/>
              <a:gd name="connsiteX31" fmla="*/ 0 w 1630789"/>
              <a:gd name="connsiteY31" fmla="*/ 1 h 1760018"/>
              <a:gd name="connsiteX32" fmla="*/ 1057695 w 1630789"/>
              <a:gd name="connsiteY32" fmla="*/ 1 h 176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30789" h="1760018">
                <a:moveTo>
                  <a:pt x="1057695" y="0"/>
                </a:moveTo>
                <a:lnTo>
                  <a:pt x="1275883" y="0"/>
                </a:lnTo>
                <a:lnTo>
                  <a:pt x="1279160" y="61804"/>
                </a:lnTo>
                <a:lnTo>
                  <a:pt x="1294143" y="182135"/>
                </a:lnTo>
                <a:lnTo>
                  <a:pt x="1320832" y="299657"/>
                </a:lnTo>
                <a:lnTo>
                  <a:pt x="1351552" y="396207"/>
                </a:lnTo>
                <a:lnTo>
                  <a:pt x="1509990" y="415650"/>
                </a:lnTo>
                <a:lnTo>
                  <a:pt x="1413686" y="543690"/>
                </a:lnTo>
                <a:lnTo>
                  <a:pt x="1457082" y="624598"/>
                </a:lnTo>
                <a:lnTo>
                  <a:pt x="1519823" y="722454"/>
                </a:lnTo>
                <a:lnTo>
                  <a:pt x="1591459" y="814224"/>
                </a:lnTo>
                <a:lnTo>
                  <a:pt x="1630789" y="856832"/>
                </a:lnTo>
                <a:lnTo>
                  <a:pt x="1476970" y="1011118"/>
                </a:lnTo>
                <a:lnTo>
                  <a:pt x="1477684" y="1011882"/>
                </a:lnTo>
                <a:lnTo>
                  <a:pt x="729003" y="1760018"/>
                </a:lnTo>
                <a:lnTo>
                  <a:pt x="687774" y="1717388"/>
                </a:lnTo>
                <a:lnTo>
                  <a:pt x="609064" y="1627443"/>
                </a:lnTo>
                <a:lnTo>
                  <a:pt x="534102" y="1534219"/>
                </a:lnTo>
                <a:lnTo>
                  <a:pt x="463826" y="1437715"/>
                </a:lnTo>
                <a:lnTo>
                  <a:pt x="397766" y="1337933"/>
                </a:lnTo>
                <a:lnTo>
                  <a:pt x="335922" y="1234871"/>
                </a:lnTo>
                <a:lnTo>
                  <a:pt x="279232" y="1128998"/>
                </a:lnTo>
                <a:lnTo>
                  <a:pt x="227228" y="1020315"/>
                </a:lnTo>
                <a:lnTo>
                  <a:pt x="179908" y="908820"/>
                </a:lnTo>
                <a:lnTo>
                  <a:pt x="138211" y="794515"/>
                </a:lnTo>
                <a:lnTo>
                  <a:pt x="101667" y="678336"/>
                </a:lnTo>
                <a:lnTo>
                  <a:pt x="70277" y="559347"/>
                </a:lnTo>
                <a:lnTo>
                  <a:pt x="44040" y="438015"/>
                </a:lnTo>
                <a:lnTo>
                  <a:pt x="24362" y="315277"/>
                </a:lnTo>
                <a:lnTo>
                  <a:pt x="9839" y="190197"/>
                </a:lnTo>
                <a:lnTo>
                  <a:pt x="1874" y="63712"/>
                </a:lnTo>
                <a:lnTo>
                  <a:pt x="0" y="1"/>
                </a:lnTo>
                <a:lnTo>
                  <a:pt x="10576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: Shape 8"/>
          <p:cNvSpPr>
            <a:spLocks/>
          </p:cNvSpPr>
          <p:nvPr userDrawn="1"/>
        </p:nvSpPr>
        <p:spPr bwMode="auto">
          <a:xfrm>
            <a:off x="7089758" y="4359165"/>
            <a:ext cx="1630790" cy="1760017"/>
          </a:xfrm>
          <a:custGeom>
            <a:avLst/>
            <a:gdLst>
              <a:gd name="connsiteX0" fmla="*/ 354906 w 1630790"/>
              <a:gd name="connsiteY0" fmla="*/ 0 h 1760017"/>
              <a:gd name="connsiteX1" fmla="*/ 572758 w 1630790"/>
              <a:gd name="connsiteY1" fmla="*/ 0 h 1760017"/>
              <a:gd name="connsiteX2" fmla="*/ 573094 w 1630790"/>
              <a:gd name="connsiteY2" fmla="*/ 0 h 1760017"/>
              <a:gd name="connsiteX3" fmla="*/ 1630790 w 1630790"/>
              <a:gd name="connsiteY3" fmla="*/ 0 h 1760017"/>
              <a:gd name="connsiteX4" fmla="*/ 1629853 w 1630790"/>
              <a:gd name="connsiteY4" fmla="*/ 63711 h 1760017"/>
              <a:gd name="connsiteX5" fmla="*/ 1620954 w 1630790"/>
              <a:gd name="connsiteY5" fmla="*/ 190196 h 1760017"/>
              <a:gd name="connsiteX6" fmla="*/ 1606904 w 1630790"/>
              <a:gd name="connsiteY6" fmla="*/ 315276 h 1760017"/>
              <a:gd name="connsiteX7" fmla="*/ 1586764 w 1630790"/>
              <a:gd name="connsiteY7" fmla="*/ 438014 h 1760017"/>
              <a:gd name="connsiteX8" fmla="*/ 1561004 w 1630790"/>
              <a:gd name="connsiteY8" fmla="*/ 559346 h 1760017"/>
              <a:gd name="connsiteX9" fmla="*/ 1530092 w 1630790"/>
              <a:gd name="connsiteY9" fmla="*/ 678335 h 1760017"/>
              <a:gd name="connsiteX10" fmla="*/ 1493091 w 1630790"/>
              <a:gd name="connsiteY10" fmla="*/ 794514 h 1760017"/>
              <a:gd name="connsiteX11" fmla="*/ 1450939 w 1630790"/>
              <a:gd name="connsiteY11" fmla="*/ 908819 h 1760017"/>
              <a:gd name="connsiteX12" fmla="*/ 1404102 w 1630790"/>
              <a:gd name="connsiteY12" fmla="*/ 1020314 h 1760017"/>
              <a:gd name="connsiteX13" fmla="*/ 1352114 w 1630790"/>
              <a:gd name="connsiteY13" fmla="*/ 1128997 h 1760017"/>
              <a:gd name="connsiteX14" fmla="*/ 1294974 w 1630790"/>
              <a:gd name="connsiteY14" fmla="*/ 1234870 h 1760017"/>
              <a:gd name="connsiteX15" fmla="*/ 1233618 w 1630790"/>
              <a:gd name="connsiteY15" fmla="*/ 1337932 h 1760017"/>
              <a:gd name="connsiteX16" fmla="*/ 1167579 w 1630790"/>
              <a:gd name="connsiteY16" fmla="*/ 1437714 h 1760017"/>
              <a:gd name="connsiteX17" fmla="*/ 1097325 w 1630790"/>
              <a:gd name="connsiteY17" fmla="*/ 1534218 h 1760017"/>
              <a:gd name="connsiteX18" fmla="*/ 1022855 w 1630790"/>
              <a:gd name="connsiteY18" fmla="*/ 1627442 h 1760017"/>
              <a:gd name="connsiteX19" fmla="*/ 943702 w 1630790"/>
              <a:gd name="connsiteY19" fmla="*/ 1717387 h 1760017"/>
              <a:gd name="connsiteX20" fmla="*/ 902954 w 1630790"/>
              <a:gd name="connsiteY20" fmla="*/ 1760017 h 1760017"/>
              <a:gd name="connsiteX21" fmla="*/ 154510 w 1630790"/>
              <a:gd name="connsiteY21" fmla="*/ 1011881 h 1760017"/>
              <a:gd name="connsiteX22" fmla="*/ 183120 w 1630790"/>
              <a:gd name="connsiteY22" fmla="*/ 980638 h 1760017"/>
              <a:gd name="connsiteX23" fmla="*/ 183110 w 1630790"/>
              <a:gd name="connsiteY23" fmla="*/ 980628 h 1760017"/>
              <a:gd name="connsiteX24" fmla="*/ 154979 w 1630790"/>
              <a:gd name="connsiteY24" fmla="*/ 1011342 h 1760017"/>
              <a:gd name="connsiteX25" fmla="*/ 0 w 1630790"/>
              <a:gd name="connsiteY25" fmla="*/ 856832 h 1760017"/>
              <a:gd name="connsiteX26" fmla="*/ 39330 w 1630790"/>
              <a:gd name="connsiteY26" fmla="*/ 814224 h 1760017"/>
              <a:gd name="connsiteX27" fmla="*/ 110966 w 1630790"/>
              <a:gd name="connsiteY27" fmla="*/ 722454 h 1760017"/>
              <a:gd name="connsiteX28" fmla="*/ 173708 w 1630790"/>
              <a:gd name="connsiteY28" fmla="*/ 624598 h 1760017"/>
              <a:gd name="connsiteX29" fmla="*/ 223735 w 1630790"/>
              <a:gd name="connsiteY29" fmla="*/ 531326 h 1760017"/>
              <a:gd name="connsiteX30" fmla="*/ 117990 w 1630790"/>
              <a:gd name="connsiteY30" fmla="*/ 395242 h 1760017"/>
              <a:gd name="connsiteX31" fmla="*/ 288085 w 1630790"/>
              <a:gd name="connsiteY31" fmla="*/ 371342 h 1760017"/>
              <a:gd name="connsiteX32" fmla="*/ 310894 w 1630790"/>
              <a:gd name="connsiteY32" fmla="*/ 299657 h 1760017"/>
              <a:gd name="connsiteX33" fmla="*/ 336646 w 1630790"/>
              <a:gd name="connsiteY33" fmla="*/ 182135 h 1760017"/>
              <a:gd name="connsiteX34" fmla="*/ 352097 w 1630790"/>
              <a:gd name="connsiteY34" fmla="*/ 61804 h 1760017"/>
              <a:gd name="connsiteX0" fmla="*/ 354906 w 1630790"/>
              <a:gd name="connsiteY0" fmla="*/ 0 h 1760017"/>
              <a:gd name="connsiteX1" fmla="*/ 572758 w 1630790"/>
              <a:gd name="connsiteY1" fmla="*/ 0 h 1760017"/>
              <a:gd name="connsiteX2" fmla="*/ 573094 w 1630790"/>
              <a:gd name="connsiteY2" fmla="*/ 0 h 1760017"/>
              <a:gd name="connsiteX3" fmla="*/ 1630790 w 1630790"/>
              <a:gd name="connsiteY3" fmla="*/ 0 h 1760017"/>
              <a:gd name="connsiteX4" fmla="*/ 1629853 w 1630790"/>
              <a:gd name="connsiteY4" fmla="*/ 63711 h 1760017"/>
              <a:gd name="connsiteX5" fmla="*/ 1620954 w 1630790"/>
              <a:gd name="connsiteY5" fmla="*/ 190196 h 1760017"/>
              <a:gd name="connsiteX6" fmla="*/ 1606904 w 1630790"/>
              <a:gd name="connsiteY6" fmla="*/ 315276 h 1760017"/>
              <a:gd name="connsiteX7" fmla="*/ 1586764 w 1630790"/>
              <a:gd name="connsiteY7" fmla="*/ 438014 h 1760017"/>
              <a:gd name="connsiteX8" fmla="*/ 1561004 w 1630790"/>
              <a:gd name="connsiteY8" fmla="*/ 559346 h 1760017"/>
              <a:gd name="connsiteX9" fmla="*/ 1530092 w 1630790"/>
              <a:gd name="connsiteY9" fmla="*/ 678335 h 1760017"/>
              <a:gd name="connsiteX10" fmla="*/ 1493091 w 1630790"/>
              <a:gd name="connsiteY10" fmla="*/ 794514 h 1760017"/>
              <a:gd name="connsiteX11" fmla="*/ 1450939 w 1630790"/>
              <a:gd name="connsiteY11" fmla="*/ 908819 h 1760017"/>
              <a:gd name="connsiteX12" fmla="*/ 1404102 w 1630790"/>
              <a:gd name="connsiteY12" fmla="*/ 1020314 h 1760017"/>
              <a:gd name="connsiteX13" fmla="*/ 1352114 w 1630790"/>
              <a:gd name="connsiteY13" fmla="*/ 1128997 h 1760017"/>
              <a:gd name="connsiteX14" fmla="*/ 1294974 w 1630790"/>
              <a:gd name="connsiteY14" fmla="*/ 1234870 h 1760017"/>
              <a:gd name="connsiteX15" fmla="*/ 1233618 w 1630790"/>
              <a:gd name="connsiteY15" fmla="*/ 1337932 h 1760017"/>
              <a:gd name="connsiteX16" fmla="*/ 1167579 w 1630790"/>
              <a:gd name="connsiteY16" fmla="*/ 1437714 h 1760017"/>
              <a:gd name="connsiteX17" fmla="*/ 1097325 w 1630790"/>
              <a:gd name="connsiteY17" fmla="*/ 1534218 h 1760017"/>
              <a:gd name="connsiteX18" fmla="*/ 1022855 w 1630790"/>
              <a:gd name="connsiteY18" fmla="*/ 1627442 h 1760017"/>
              <a:gd name="connsiteX19" fmla="*/ 943702 w 1630790"/>
              <a:gd name="connsiteY19" fmla="*/ 1717387 h 1760017"/>
              <a:gd name="connsiteX20" fmla="*/ 902954 w 1630790"/>
              <a:gd name="connsiteY20" fmla="*/ 1760017 h 1760017"/>
              <a:gd name="connsiteX21" fmla="*/ 154510 w 1630790"/>
              <a:gd name="connsiteY21" fmla="*/ 1011881 h 1760017"/>
              <a:gd name="connsiteX22" fmla="*/ 183120 w 1630790"/>
              <a:gd name="connsiteY22" fmla="*/ 980638 h 1760017"/>
              <a:gd name="connsiteX23" fmla="*/ 154979 w 1630790"/>
              <a:gd name="connsiteY23" fmla="*/ 1011342 h 1760017"/>
              <a:gd name="connsiteX24" fmla="*/ 0 w 1630790"/>
              <a:gd name="connsiteY24" fmla="*/ 856832 h 1760017"/>
              <a:gd name="connsiteX25" fmla="*/ 39330 w 1630790"/>
              <a:gd name="connsiteY25" fmla="*/ 814224 h 1760017"/>
              <a:gd name="connsiteX26" fmla="*/ 110966 w 1630790"/>
              <a:gd name="connsiteY26" fmla="*/ 722454 h 1760017"/>
              <a:gd name="connsiteX27" fmla="*/ 173708 w 1630790"/>
              <a:gd name="connsiteY27" fmla="*/ 624598 h 1760017"/>
              <a:gd name="connsiteX28" fmla="*/ 223735 w 1630790"/>
              <a:gd name="connsiteY28" fmla="*/ 531326 h 1760017"/>
              <a:gd name="connsiteX29" fmla="*/ 117990 w 1630790"/>
              <a:gd name="connsiteY29" fmla="*/ 395242 h 1760017"/>
              <a:gd name="connsiteX30" fmla="*/ 288085 w 1630790"/>
              <a:gd name="connsiteY30" fmla="*/ 371342 h 1760017"/>
              <a:gd name="connsiteX31" fmla="*/ 310894 w 1630790"/>
              <a:gd name="connsiteY31" fmla="*/ 299657 h 1760017"/>
              <a:gd name="connsiteX32" fmla="*/ 336646 w 1630790"/>
              <a:gd name="connsiteY32" fmla="*/ 182135 h 1760017"/>
              <a:gd name="connsiteX33" fmla="*/ 352097 w 1630790"/>
              <a:gd name="connsiteY33" fmla="*/ 61804 h 1760017"/>
              <a:gd name="connsiteX34" fmla="*/ 354906 w 1630790"/>
              <a:gd name="connsiteY34" fmla="*/ 0 h 1760017"/>
              <a:gd name="connsiteX0" fmla="*/ 354906 w 1630790"/>
              <a:gd name="connsiteY0" fmla="*/ 0 h 1760017"/>
              <a:gd name="connsiteX1" fmla="*/ 572758 w 1630790"/>
              <a:gd name="connsiteY1" fmla="*/ 0 h 1760017"/>
              <a:gd name="connsiteX2" fmla="*/ 573094 w 1630790"/>
              <a:gd name="connsiteY2" fmla="*/ 0 h 1760017"/>
              <a:gd name="connsiteX3" fmla="*/ 1630790 w 1630790"/>
              <a:gd name="connsiteY3" fmla="*/ 0 h 1760017"/>
              <a:gd name="connsiteX4" fmla="*/ 1629853 w 1630790"/>
              <a:gd name="connsiteY4" fmla="*/ 63711 h 1760017"/>
              <a:gd name="connsiteX5" fmla="*/ 1620954 w 1630790"/>
              <a:gd name="connsiteY5" fmla="*/ 190196 h 1760017"/>
              <a:gd name="connsiteX6" fmla="*/ 1606904 w 1630790"/>
              <a:gd name="connsiteY6" fmla="*/ 315276 h 1760017"/>
              <a:gd name="connsiteX7" fmla="*/ 1586764 w 1630790"/>
              <a:gd name="connsiteY7" fmla="*/ 438014 h 1760017"/>
              <a:gd name="connsiteX8" fmla="*/ 1561004 w 1630790"/>
              <a:gd name="connsiteY8" fmla="*/ 559346 h 1760017"/>
              <a:gd name="connsiteX9" fmla="*/ 1530092 w 1630790"/>
              <a:gd name="connsiteY9" fmla="*/ 678335 h 1760017"/>
              <a:gd name="connsiteX10" fmla="*/ 1493091 w 1630790"/>
              <a:gd name="connsiteY10" fmla="*/ 794514 h 1760017"/>
              <a:gd name="connsiteX11" fmla="*/ 1450939 w 1630790"/>
              <a:gd name="connsiteY11" fmla="*/ 908819 h 1760017"/>
              <a:gd name="connsiteX12" fmla="*/ 1404102 w 1630790"/>
              <a:gd name="connsiteY12" fmla="*/ 1020314 h 1760017"/>
              <a:gd name="connsiteX13" fmla="*/ 1352114 w 1630790"/>
              <a:gd name="connsiteY13" fmla="*/ 1128997 h 1760017"/>
              <a:gd name="connsiteX14" fmla="*/ 1294974 w 1630790"/>
              <a:gd name="connsiteY14" fmla="*/ 1234870 h 1760017"/>
              <a:gd name="connsiteX15" fmla="*/ 1233618 w 1630790"/>
              <a:gd name="connsiteY15" fmla="*/ 1337932 h 1760017"/>
              <a:gd name="connsiteX16" fmla="*/ 1167579 w 1630790"/>
              <a:gd name="connsiteY16" fmla="*/ 1437714 h 1760017"/>
              <a:gd name="connsiteX17" fmla="*/ 1097325 w 1630790"/>
              <a:gd name="connsiteY17" fmla="*/ 1534218 h 1760017"/>
              <a:gd name="connsiteX18" fmla="*/ 1022855 w 1630790"/>
              <a:gd name="connsiteY18" fmla="*/ 1627442 h 1760017"/>
              <a:gd name="connsiteX19" fmla="*/ 943702 w 1630790"/>
              <a:gd name="connsiteY19" fmla="*/ 1717387 h 1760017"/>
              <a:gd name="connsiteX20" fmla="*/ 902954 w 1630790"/>
              <a:gd name="connsiteY20" fmla="*/ 1760017 h 1760017"/>
              <a:gd name="connsiteX21" fmla="*/ 154510 w 1630790"/>
              <a:gd name="connsiteY21" fmla="*/ 1011881 h 1760017"/>
              <a:gd name="connsiteX22" fmla="*/ 154979 w 1630790"/>
              <a:gd name="connsiteY22" fmla="*/ 1011342 h 1760017"/>
              <a:gd name="connsiteX23" fmla="*/ 0 w 1630790"/>
              <a:gd name="connsiteY23" fmla="*/ 856832 h 1760017"/>
              <a:gd name="connsiteX24" fmla="*/ 39330 w 1630790"/>
              <a:gd name="connsiteY24" fmla="*/ 814224 h 1760017"/>
              <a:gd name="connsiteX25" fmla="*/ 110966 w 1630790"/>
              <a:gd name="connsiteY25" fmla="*/ 722454 h 1760017"/>
              <a:gd name="connsiteX26" fmla="*/ 173708 w 1630790"/>
              <a:gd name="connsiteY26" fmla="*/ 624598 h 1760017"/>
              <a:gd name="connsiteX27" fmla="*/ 223735 w 1630790"/>
              <a:gd name="connsiteY27" fmla="*/ 531326 h 1760017"/>
              <a:gd name="connsiteX28" fmla="*/ 117990 w 1630790"/>
              <a:gd name="connsiteY28" fmla="*/ 395242 h 1760017"/>
              <a:gd name="connsiteX29" fmla="*/ 288085 w 1630790"/>
              <a:gd name="connsiteY29" fmla="*/ 371342 h 1760017"/>
              <a:gd name="connsiteX30" fmla="*/ 310894 w 1630790"/>
              <a:gd name="connsiteY30" fmla="*/ 299657 h 1760017"/>
              <a:gd name="connsiteX31" fmla="*/ 336646 w 1630790"/>
              <a:gd name="connsiteY31" fmla="*/ 182135 h 1760017"/>
              <a:gd name="connsiteX32" fmla="*/ 352097 w 1630790"/>
              <a:gd name="connsiteY32" fmla="*/ 61804 h 1760017"/>
              <a:gd name="connsiteX33" fmla="*/ 354906 w 1630790"/>
              <a:gd name="connsiteY33" fmla="*/ 0 h 176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30790" h="1760017">
                <a:moveTo>
                  <a:pt x="354906" y="0"/>
                </a:moveTo>
                <a:lnTo>
                  <a:pt x="572758" y="0"/>
                </a:lnTo>
                <a:lnTo>
                  <a:pt x="573094" y="0"/>
                </a:lnTo>
                <a:lnTo>
                  <a:pt x="1630790" y="0"/>
                </a:lnTo>
                <a:cubicBezTo>
                  <a:pt x="1630478" y="21237"/>
                  <a:pt x="1630165" y="42474"/>
                  <a:pt x="1629853" y="63711"/>
                </a:cubicBezTo>
                <a:lnTo>
                  <a:pt x="1620954" y="190196"/>
                </a:lnTo>
                <a:lnTo>
                  <a:pt x="1606904" y="315276"/>
                </a:lnTo>
                <a:lnTo>
                  <a:pt x="1586764" y="438014"/>
                </a:lnTo>
                <a:lnTo>
                  <a:pt x="1561004" y="559346"/>
                </a:lnTo>
                <a:lnTo>
                  <a:pt x="1530092" y="678335"/>
                </a:lnTo>
                <a:lnTo>
                  <a:pt x="1493091" y="794514"/>
                </a:lnTo>
                <a:lnTo>
                  <a:pt x="1450939" y="908819"/>
                </a:lnTo>
                <a:lnTo>
                  <a:pt x="1404102" y="1020314"/>
                </a:lnTo>
                <a:lnTo>
                  <a:pt x="1352114" y="1128997"/>
                </a:lnTo>
                <a:lnTo>
                  <a:pt x="1294974" y="1234870"/>
                </a:lnTo>
                <a:lnTo>
                  <a:pt x="1233618" y="1337932"/>
                </a:lnTo>
                <a:lnTo>
                  <a:pt x="1167579" y="1437714"/>
                </a:lnTo>
                <a:lnTo>
                  <a:pt x="1097325" y="1534218"/>
                </a:lnTo>
                <a:lnTo>
                  <a:pt x="1022855" y="1627442"/>
                </a:lnTo>
                <a:lnTo>
                  <a:pt x="943702" y="1717387"/>
                </a:lnTo>
                <a:lnTo>
                  <a:pt x="902954" y="1760017"/>
                </a:lnTo>
                <a:lnTo>
                  <a:pt x="154510" y="1011881"/>
                </a:lnTo>
                <a:lnTo>
                  <a:pt x="154979" y="1011342"/>
                </a:lnTo>
                <a:lnTo>
                  <a:pt x="0" y="856832"/>
                </a:lnTo>
                <a:lnTo>
                  <a:pt x="39330" y="814224"/>
                </a:lnTo>
                <a:lnTo>
                  <a:pt x="110966" y="722454"/>
                </a:lnTo>
                <a:lnTo>
                  <a:pt x="173708" y="624598"/>
                </a:lnTo>
                <a:lnTo>
                  <a:pt x="223735" y="531326"/>
                </a:lnTo>
                <a:lnTo>
                  <a:pt x="117990" y="395242"/>
                </a:lnTo>
                <a:lnTo>
                  <a:pt x="288085" y="371342"/>
                </a:lnTo>
                <a:lnTo>
                  <a:pt x="310894" y="299657"/>
                </a:lnTo>
                <a:lnTo>
                  <a:pt x="336646" y="182135"/>
                </a:lnTo>
                <a:lnTo>
                  <a:pt x="352097" y="61804"/>
                </a:lnTo>
                <a:lnTo>
                  <a:pt x="35490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: Shape 9"/>
          <p:cNvSpPr>
            <a:spLocks/>
          </p:cNvSpPr>
          <p:nvPr userDrawn="1"/>
        </p:nvSpPr>
        <p:spPr bwMode="auto">
          <a:xfrm>
            <a:off x="4575447" y="4359164"/>
            <a:ext cx="573094" cy="1011342"/>
          </a:xfrm>
          <a:custGeom>
            <a:avLst/>
            <a:gdLst>
              <a:gd name="connsiteX0" fmla="*/ 0 w 573094"/>
              <a:gd name="connsiteY0" fmla="*/ 0 h 1011342"/>
              <a:gd name="connsiteX1" fmla="*/ 218188 w 573094"/>
              <a:gd name="connsiteY1" fmla="*/ 0 h 1011342"/>
              <a:gd name="connsiteX2" fmla="*/ 221465 w 573094"/>
              <a:gd name="connsiteY2" fmla="*/ 61804 h 1011342"/>
              <a:gd name="connsiteX3" fmla="*/ 236448 w 573094"/>
              <a:gd name="connsiteY3" fmla="*/ 182135 h 1011342"/>
              <a:gd name="connsiteX4" fmla="*/ 263137 w 573094"/>
              <a:gd name="connsiteY4" fmla="*/ 299657 h 1011342"/>
              <a:gd name="connsiteX5" fmla="*/ 293857 w 573094"/>
              <a:gd name="connsiteY5" fmla="*/ 396207 h 1011342"/>
              <a:gd name="connsiteX6" fmla="*/ 452295 w 573094"/>
              <a:gd name="connsiteY6" fmla="*/ 415650 h 1011342"/>
              <a:gd name="connsiteX7" fmla="*/ 355991 w 573094"/>
              <a:gd name="connsiteY7" fmla="*/ 543690 h 1011342"/>
              <a:gd name="connsiteX8" fmla="*/ 399387 w 573094"/>
              <a:gd name="connsiteY8" fmla="*/ 624598 h 1011342"/>
              <a:gd name="connsiteX9" fmla="*/ 462128 w 573094"/>
              <a:gd name="connsiteY9" fmla="*/ 722454 h 1011342"/>
              <a:gd name="connsiteX10" fmla="*/ 533764 w 573094"/>
              <a:gd name="connsiteY10" fmla="*/ 814224 h 1011342"/>
              <a:gd name="connsiteX11" fmla="*/ 573094 w 573094"/>
              <a:gd name="connsiteY11" fmla="*/ 856832 h 1011342"/>
              <a:gd name="connsiteX12" fmla="*/ 419052 w 573094"/>
              <a:gd name="connsiteY12" fmla="*/ 1011342 h 1011342"/>
              <a:gd name="connsiteX13" fmla="*/ 372230 w 573094"/>
              <a:gd name="connsiteY13" fmla="*/ 961243 h 1011342"/>
              <a:gd name="connsiteX14" fmla="*/ 287952 w 573094"/>
              <a:gd name="connsiteY14" fmla="*/ 853554 h 1011342"/>
              <a:gd name="connsiteX15" fmla="*/ 231298 w 573094"/>
              <a:gd name="connsiteY15" fmla="*/ 766935 h 1011342"/>
              <a:gd name="connsiteX16" fmla="*/ 195714 w 573094"/>
              <a:gd name="connsiteY16" fmla="*/ 707940 h 1011342"/>
              <a:gd name="connsiteX17" fmla="*/ 163406 w 573094"/>
              <a:gd name="connsiteY17" fmla="*/ 647072 h 1011342"/>
              <a:gd name="connsiteX18" fmla="*/ 133909 w 573094"/>
              <a:gd name="connsiteY18" fmla="*/ 584331 h 1011342"/>
              <a:gd name="connsiteX19" fmla="*/ 106753 w 573094"/>
              <a:gd name="connsiteY19" fmla="*/ 520654 h 1011342"/>
              <a:gd name="connsiteX20" fmla="*/ 82405 w 573094"/>
              <a:gd name="connsiteY20" fmla="*/ 455104 h 1011342"/>
              <a:gd name="connsiteX21" fmla="*/ 61804 w 573094"/>
              <a:gd name="connsiteY21" fmla="*/ 387681 h 1011342"/>
              <a:gd name="connsiteX22" fmla="*/ 43544 w 573094"/>
              <a:gd name="connsiteY22" fmla="*/ 319790 h 1011342"/>
              <a:gd name="connsiteX23" fmla="*/ 28093 w 573094"/>
              <a:gd name="connsiteY23" fmla="*/ 250962 h 1011342"/>
              <a:gd name="connsiteX24" fmla="*/ 15919 w 573094"/>
              <a:gd name="connsiteY24" fmla="*/ 180262 h 1011342"/>
              <a:gd name="connsiteX25" fmla="*/ 7023 w 573094"/>
              <a:gd name="connsiteY25" fmla="*/ 109094 h 1011342"/>
              <a:gd name="connsiteX26" fmla="*/ 1873 w 573094"/>
              <a:gd name="connsiteY26" fmla="*/ 36520 h 101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3094" h="1011342">
                <a:moveTo>
                  <a:pt x="0" y="0"/>
                </a:moveTo>
                <a:lnTo>
                  <a:pt x="218188" y="0"/>
                </a:lnTo>
                <a:lnTo>
                  <a:pt x="221465" y="61804"/>
                </a:lnTo>
                <a:lnTo>
                  <a:pt x="236448" y="182135"/>
                </a:lnTo>
                <a:lnTo>
                  <a:pt x="263137" y="299657"/>
                </a:lnTo>
                <a:lnTo>
                  <a:pt x="293857" y="396207"/>
                </a:lnTo>
                <a:lnTo>
                  <a:pt x="452295" y="415650"/>
                </a:lnTo>
                <a:lnTo>
                  <a:pt x="355991" y="543690"/>
                </a:lnTo>
                <a:lnTo>
                  <a:pt x="399387" y="624598"/>
                </a:lnTo>
                <a:lnTo>
                  <a:pt x="462128" y="722454"/>
                </a:lnTo>
                <a:lnTo>
                  <a:pt x="533764" y="814224"/>
                </a:lnTo>
                <a:lnTo>
                  <a:pt x="573094" y="856832"/>
                </a:lnTo>
                <a:lnTo>
                  <a:pt x="419052" y="1011342"/>
                </a:lnTo>
                <a:lnTo>
                  <a:pt x="372230" y="961243"/>
                </a:lnTo>
                <a:lnTo>
                  <a:pt x="287952" y="853554"/>
                </a:lnTo>
                <a:lnTo>
                  <a:pt x="231298" y="766935"/>
                </a:lnTo>
                <a:lnTo>
                  <a:pt x="195714" y="707940"/>
                </a:lnTo>
                <a:lnTo>
                  <a:pt x="163406" y="647072"/>
                </a:lnTo>
                <a:lnTo>
                  <a:pt x="133909" y="584331"/>
                </a:lnTo>
                <a:lnTo>
                  <a:pt x="106753" y="520654"/>
                </a:lnTo>
                <a:lnTo>
                  <a:pt x="82405" y="455104"/>
                </a:lnTo>
                <a:lnTo>
                  <a:pt x="61804" y="387681"/>
                </a:lnTo>
                <a:lnTo>
                  <a:pt x="43544" y="319790"/>
                </a:lnTo>
                <a:lnTo>
                  <a:pt x="28093" y="250962"/>
                </a:lnTo>
                <a:lnTo>
                  <a:pt x="15919" y="180262"/>
                </a:lnTo>
                <a:lnTo>
                  <a:pt x="7023" y="109094"/>
                </a:lnTo>
                <a:lnTo>
                  <a:pt x="1873" y="3652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Freeform: Shape 10"/>
          <p:cNvSpPr>
            <a:spLocks/>
          </p:cNvSpPr>
          <p:nvPr userDrawn="1"/>
        </p:nvSpPr>
        <p:spPr bwMode="auto">
          <a:xfrm>
            <a:off x="4576851" y="3255116"/>
            <a:ext cx="573094" cy="1009938"/>
          </a:xfrm>
          <a:custGeom>
            <a:avLst/>
            <a:gdLst>
              <a:gd name="connsiteX0" fmla="*/ 419052 w 573094"/>
              <a:gd name="connsiteY0" fmla="*/ 0 h 1009938"/>
              <a:gd name="connsiteX1" fmla="*/ 573094 w 573094"/>
              <a:gd name="connsiteY1" fmla="*/ 153971 h 1009938"/>
              <a:gd name="connsiteX2" fmla="*/ 534232 w 573094"/>
              <a:gd name="connsiteY2" fmla="*/ 196559 h 1009938"/>
              <a:gd name="connsiteX3" fmla="*/ 462596 w 573094"/>
              <a:gd name="connsiteY3" fmla="*/ 288286 h 1009938"/>
              <a:gd name="connsiteX4" fmla="*/ 399387 w 573094"/>
              <a:gd name="connsiteY4" fmla="*/ 385630 h 1009938"/>
              <a:gd name="connsiteX5" fmla="*/ 344606 w 573094"/>
              <a:gd name="connsiteY5" fmla="*/ 489057 h 1009938"/>
              <a:gd name="connsiteX6" fmla="*/ 343709 w 573094"/>
              <a:gd name="connsiteY6" fmla="*/ 491170 h 1009938"/>
              <a:gd name="connsiteX7" fmla="*/ 442463 w 573094"/>
              <a:gd name="connsiteY7" fmla="*/ 617505 h 1009938"/>
              <a:gd name="connsiteX8" fmla="*/ 285248 w 573094"/>
              <a:gd name="connsiteY8" fmla="*/ 639486 h 1009938"/>
              <a:gd name="connsiteX9" fmla="*/ 262668 w 573094"/>
              <a:gd name="connsiteY9" fmla="*/ 710420 h 1009938"/>
              <a:gd name="connsiteX10" fmla="*/ 236917 w 573094"/>
              <a:gd name="connsiteY10" fmla="*/ 827887 h 1009938"/>
              <a:gd name="connsiteX11" fmla="*/ 220997 w 573094"/>
              <a:gd name="connsiteY11" fmla="*/ 948163 h 1009938"/>
              <a:gd name="connsiteX12" fmla="*/ 217720 w 573094"/>
              <a:gd name="connsiteY12" fmla="*/ 1009938 h 1009938"/>
              <a:gd name="connsiteX13" fmla="*/ 0 w 573094"/>
              <a:gd name="connsiteY13" fmla="*/ 1009938 h 1009938"/>
              <a:gd name="connsiteX14" fmla="*/ 1404 w 573094"/>
              <a:gd name="connsiteY14" fmla="*/ 972966 h 1009938"/>
              <a:gd name="connsiteX15" fmla="*/ 6555 w 573094"/>
              <a:gd name="connsiteY15" fmla="*/ 900895 h 1009938"/>
              <a:gd name="connsiteX16" fmla="*/ 15451 w 573094"/>
              <a:gd name="connsiteY16" fmla="*/ 829291 h 1009938"/>
              <a:gd name="connsiteX17" fmla="*/ 27624 w 573094"/>
              <a:gd name="connsiteY17" fmla="*/ 759092 h 1009938"/>
              <a:gd name="connsiteX18" fmla="*/ 43075 w 573094"/>
              <a:gd name="connsiteY18" fmla="*/ 690296 h 1009938"/>
              <a:gd name="connsiteX19" fmla="*/ 61336 w 573094"/>
              <a:gd name="connsiteY19" fmla="*/ 622436 h 1009938"/>
              <a:gd name="connsiteX20" fmla="*/ 82405 w 573094"/>
              <a:gd name="connsiteY20" fmla="*/ 555513 h 1009938"/>
              <a:gd name="connsiteX21" fmla="*/ 106284 w 573094"/>
              <a:gd name="connsiteY21" fmla="*/ 489993 h 1009938"/>
              <a:gd name="connsiteX22" fmla="*/ 133909 w 573094"/>
              <a:gd name="connsiteY22" fmla="*/ 425878 h 1009938"/>
              <a:gd name="connsiteX23" fmla="*/ 163407 w 573094"/>
              <a:gd name="connsiteY23" fmla="*/ 363634 h 1009938"/>
              <a:gd name="connsiteX24" fmla="*/ 195714 w 573094"/>
              <a:gd name="connsiteY24" fmla="*/ 302326 h 1009938"/>
              <a:gd name="connsiteX25" fmla="*/ 231298 w 573094"/>
              <a:gd name="connsiteY25" fmla="*/ 243358 h 1009938"/>
              <a:gd name="connsiteX26" fmla="*/ 287952 w 573094"/>
              <a:gd name="connsiteY26" fmla="*/ 157715 h 1009938"/>
              <a:gd name="connsiteX27" fmla="*/ 372699 w 573094"/>
              <a:gd name="connsiteY27" fmla="*/ 50076 h 100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3094" h="1009938">
                <a:moveTo>
                  <a:pt x="419052" y="0"/>
                </a:moveTo>
                <a:lnTo>
                  <a:pt x="573094" y="153971"/>
                </a:lnTo>
                <a:lnTo>
                  <a:pt x="534232" y="196559"/>
                </a:lnTo>
                <a:lnTo>
                  <a:pt x="462596" y="288286"/>
                </a:lnTo>
                <a:lnTo>
                  <a:pt x="399387" y="385630"/>
                </a:lnTo>
                <a:lnTo>
                  <a:pt x="344606" y="489057"/>
                </a:lnTo>
                <a:lnTo>
                  <a:pt x="343709" y="491170"/>
                </a:lnTo>
                <a:lnTo>
                  <a:pt x="442463" y="617505"/>
                </a:lnTo>
                <a:lnTo>
                  <a:pt x="285248" y="639486"/>
                </a:lnTo>
                <a:lnTo>
                  <a:pt x="262668" y="710420"/>
                </a:lnTo>
                <a:lnTo>
                  <a:pt x="236917" y="827887"/>
                </a:lnTo>
                <a:lnTo>
                  <a:pt x="220997" y="948163"/>
                </a:lnTo>
                <a:lnTo>
                  <a:pt x="217720" y="1009938"/>
                </a:lnTo>
                <a:lnTo>
                  <a:pt x="0" y="1009938"/>
                </a:lnTo>
                <a:lnTo>
                  <a:pt x="1404" y="972966"/>
                </a:lnTo>
                <a:lnTo>
                  <a:pt x="6555" y="900895"/>
                </a:lnTo>
                <a:lnTo>
                  <a:pt x="15451" y="829291"/>
                </a:lnTo>
                <a:lnTo>
                  <a:pt x="27624" y="759092"/>
                </a:lnTo>
                <a:lnTo>
                  <a:pt x="43075" y="690296"/>
                </a:lnTo>
                <a:lnTo>
                  <a:pt x="61336" y="622436"/>
                </a:lnTo>
                <a:lnTo>
                  <a:pt x="82405" y="555513"/>
                </a:lnTo>
                <a:lnTo>
                  <a:pt x="106284" y="489993"/>
                </a:lnTo>
                <a:lnTo>
                  <a:pt x="133909" y="425878"/>
                </a:lnTo>
                <a:lnTo>
                  <a:pt x="163407" y="363634"/>
                </a:lnTo>
                <a:lnTo>
                  <a:pt x="195714" y="302326"/>
                </a:lnTo>
                <a:lnTo>
                  <a:pt x="231298" y="243358"/>
                </a:lnTo>
                <a:lnTo>
                  <a:pt x="287952" y="157715"/>
                </a:lnTo>
                <a:lnTo>
                  <a:pt x="372699" y="5007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/>
          <p:cNvSpPr>
            <a:spLocks/>
          </p:cNvSpPr>
          <p:nvPr userDrawn="1"/>
        </p:nvSpPr>
        <p:spPr bwMode="auto">
          <a:xfrm>
            <a:off x="5061454" y="2770513"/>
            <a:ext cx="1011342" cy="571690"/>
          </a:xfrm>
          <a:custGeom>
            <a:avLst/>
            <a:gdLst>
              <a:gd name="connsiteX0" fmla="*/ 1011342 w 1011342"/>
              <a:gd name="connsiteY0" fmla="*/ 0 h 571690"/>
              <a:gd name="connsiteX1" fmla="*/ 1011342 w 1011342"/>
              <a:gd name="connsiteY1" fmla="*/ 217542 h 571690"/>
              <a:gd name="connsiteX2" fmla="*/ 949538 w 1011342"/>
              <a:gd name="connsiteY2" fmla="*/ 221284 h 571690"/>
              <a:gd name="connsiteX3" fmla="*/ 828271 w 1011342"/>
              <a:gd name="connsiteY3" fmla="*/ 236255 h 571690"/>
              <a:gd name="connsiteX4" fmla="*/ 711685 w 1011342"/>
              <a:gd name="connsiteY4" fmla="*/ 261986 h 571690"/>
              <a:gd name="connsiteX5" fmla="*/ 611225 w 1011342"/>
              <a:gd name="connsiteY5" fmla="*/ 293924 h 571690"/>
              <a:gd name="connsiteX6" fmla="*/ 590824 w 1011342"/>
              <a:gd name="connsiteY6" fmla="*/ 457914 h 571690"/>
              <a:gd name="connsiteX7" fmla="*/ 460567 w 1011342"/>
              <a:gd name="connsiteY7" fmla="*/ 359408 h 571690"/>
              <a:gd name="connsiteX8" fmla="*/ 386745 w 1011342"/>
              <a:gd name="connsiteY8" fmla="*/ 398125 h 571690"/>
              <a:gd name="connsiteX9" fmla="*/ 288888 w 1011342"/>
              <a:gd name="connsiteY9" fmla="*/ 461750 h 571690"/>
              <a:gd name="connsiteX10" fmla="*/ 197586 w 1011342"/>
              <a:gd name="connsiteY10" fmla="*/ 533328 h 571690"/>
              <a:gd name="connsiteX11" fmla="*/ 154979 w 1011342"/>
              <a:gd name="connsiteY11" fmla="*/ 571690 h 571690"/>
              <a:gd name="connsiteX12" fmla="*/ 0 w 1011342"/>
              <a:gd name="connsiteY12" fmla="*/ 417774 h 571690"/>
              <a:gd name="connsiteX13" fmla="*/ 51035 w 1011342"/>
              <a:gd name="connsiteY13" fmla="*/ 371926 h 571690"/>
              <a:gd name="connsiteX14" fmla="*/ 158256 w 1011342"/>
              <a:gd name="connsiteY14" fmla="*/ 287249 h 571690"/>
              <a:gd name="connsiteX15" fmla="*/ 243939 w 1011342"/>
              <a:gd name="connsiteY15" fmla="*/ 230173 h 571690"/>
              <a:gd name="connsiteX16" fmla="*/ 303402 w 1011342"/>
              <a:gd name="connsiteY16" fmla="*/ 195554 h 571690"/>
              <a:gd name="connsiteX17" fmla="*/ 364739 w 1011342"/>
              <a:gd name="connsiteY17" fmla="*/ 162805 h 571690"/>
              <a:gd name="connsiteX18" fmla="*/ 427011 w 1011342"/>
              <a:gd name="connsiteY18" fmla="*/ 132864 h 571690"/>
              <a:gd name="connsiteX19" fmla="*/ 490688 w 1011342"/>
              <a:gd name="connsiteY19" fmla="*/ 106198 h 571690"/>
              <a:gd name="connsiteX20" fmla="*/ 556238 w 1011342"/>
              <a:gd name="connsiteY20" fmla="*/ 82338 h 571690"/>
              <a:gd name="connsiteX21" fmla="*/ 623193 w 1011342"/>
              <a:gd name="connsiteY21" fmla="*/ 60818 h 571690"/>
              <a:gd name="connsiteX22" fmla="*/ 691084 w 1011342"/>
              <a:gd name="connsiteY22" fmla="*/ 42573 h 571690"/>
              <a:gd name="connsiteX23" fmla="*/ 760380 w 1011342"/>
              <a:gd name="connsiteY23" fmla="*/ 27134 h 571690"/>
              <a:gd name="connsiteX24" fmla="*/ 830612 w 1011342"/>
              <a:gd name="connsiteY24" fmla="*/ 15906 h 571690"/>
              <a:gd name="connsiteX25" fmla="*/ 902248 w 1011342"/>
              <a:gd name="connsiteY25" fmla="*/ 6550 h 571690"/>
              <a:gd name="connsiteX26" fmla="*/ 974353 w 1011342"/>
              <a:gd name="connsiteY26" fmla="*/ 936 h 57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11342" h="571690">
                <a:moveTo>
                  <a:pt x="1011342" y="0"/>
                </a:moveTo>
                <a:lnTo>
                  <a:pt x="1011342" y="217542"/>
                </a:lnTo>
                <a:lnTo>
                  <a:pt x="949538" y="221284"/>
                </a:lnTo>
                <a:lnTo>
                  <a:pt x="828271" y="236255"/>
                </a:lnTo>
                <a:lnTo>
                  <a:pt x="711685" y="261986"/>
                </a:lnTo>
                <a:lnTo>
                  <a:pt x="611225" y="293924"/>
                </a:lnTo>
                <a:lnTo>
                  <a:pt x="590824" y="457914"/>
                </a:lnTo>
                <a:lnTo>
                  <a:pt x="460567" y="359408"/>
                </a:lnTo>
                <a:lnTo>
                  <a:pt x="386745" y="398125"/>
                </a:lnTo>
                <a:lnTo>
                  <a:pt x="288888" y="461750"/>
                </a:lnTo>
                <a:lnTo>
                  <a:pt x="197586" y="533328"/>
                </a:lnTo>
                <a:lnTo>
                  <a:pt x="154979" y="571690"/>
                </a:lnTo>
                <a:lnTo>
                  <a:pt x="0" y="417774"/>
                </a:lnTo>
                <a:lnTo>
                  <a:pt x="51035" y="371926"/>
                </a:lnTo>
                <a:lnTo>
                  <a:pt x="158256" y="287249"/>
                </a:lnTo>
                <a:lnTo>
                  <a:pt x="243939" y="230173"/>
                </a:lnTo>
                <a:lnTo>
                  <a:pt x="303402" y="195554"/>
                </a:lnTo>
                <a:lnTo>
                  <a:pt x="364739" y="162805"/>
                </a:lnTo>
                <a:lnTo>
                  <a:pt x="427011" y="132864"/>
                </a:lnTo>
                <a:lnTo>
                  <a:pt x="490688" y="106198"/>
                </a:lnTo>
                <a:lnTo>
                  <a:pt x="556238" y="82338"/>
                </a:lnTo>
                <a:lnTo>
                  <a:pt x="623193" y="60818"/>
                </a:lnTo>
                <a:lnTo>
                  <a:pt x="691084" y="42573"/>
                </a:lnTo>
                <a:lnTo>
                  <a:pt x="760380" y="27134"/>
                </a:lnTo>
                <a:lnTo>
                  <a:pt x="830612" y="15906"/>
                </a:lnTo>
                <a:lnTo>
                  <a:pt x="902248" y="6550"/>
                </a:lnTo>
                <a:lnTo>
                  <a:pt x="974353" y="93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: Shape 12"/>
          <p:cNvSpPr>
            <a:spLocks/>
          </p:cNvSpPr>
          <p:nvPr userDrawn="1"/>
        </p:nvSpPr>
        <p:spPr bwMode="auto">
          <a:xfrm>
            <a:off x="6166907" y="2770513"/>
            <a:ext cx="1009938" cy="571690"/>
          </a:xfrm>
          <a:custGeom>
            <a:avLst/>
            <a:gdLst>
              <a:gd name="connsiteX0" fmla="*/ 0 w 1009938"/>
              <a:gd name="connsiteY0" fmla="*/ 0 h 571690"/>
              <a:gd name="connsiteX1" fmla="*/ 36487 w 1009938"/>
              <a:gd name="connsiteY1" fmla="*/ 936 h 571690"/>
              <a:gd name="connsiteX2" fmla="*/ 108993 w 1009938"/>
              <a:gd name="connsiteY2" fmla="*/ 6550 h 571690"/>
              <a:gd name="connsiteX3" fmla="*/ 180095 w 1009938"/>
              <a:gd name="connsiteY3" fmla="*/ 15906 h 571690"/>
              <a:gd name="connsiteX4" fmla="*/ 250262 w 1009938"/>
              <a:gd name="connsiteY4" fmla="*/ 27134 h 571690"/>
              <a:gd name="connsiteX5" fmla="*/ 319962 w 1009938"/>
              <a:gd name="connsiteY5" fmla="*/ 42573 h 571690"/>
              <a:gd name="connsiteX6" fmla="*/ 387790 w 1009938"/>
              <a:gd name="connsiteY6" fmla="*/ 60818 h 571690"/>
              <a:gd name="connsiteX7" fmla="*/ 454683 w 1009938"/>
              <a:gd name="connsiteY7" fmla="*/ 82338 h 571690"/>
              <a:gd name="connsiteX8" fmla="*/ 519704 w 1009938"/>
              <a:gd name="connsiteY8" fmla="*/ 106198 h 571690"/>
              <a:gd name="connsiteX9" fmla="*/ 583322 w 1009938"/>
              <a:gd name="connsiteY9" fmla="*/ 132864 h 571690"/>
              <a:gd name="connsiteX10" fmla="*/ 646473 w 1009938"/>
              <a:gd name="connsiteY10" fmla="*/ 162805 h 571690"/>
              <a:gd name="connsiteX11" fmla="*/ 706816 w 1009938"/>
              <a:gd name="connsiteY11" fmla="*/ 195554 h 571690"/>
              <a:gd name="connsiteX12" fmla="*/ 766225 w 1009938"/>
              <a:gd name="connsiteY12" fmla="*/ 230173 h 571690"/>
              <a:gd name="connsiteX13" fmla="*/ 851828 w 1009938"/>
              <a:gd name="connsiteY13" fmla="*/ 287249 h 571690"/>
              <a:gd name="connsiteX14" fmla="*/ 959418 w 1009938"/>
              <a:gd name="connsiteY14" fmla="*/ 371926 h 571690"/>
              <a:gd name="connsiteX15" fmla="*/ 1009938 w 1009938"/>
              <a:gd name="connsiteY15" fmla="*/ 417774 h 571690"/>
              <a:gd name="connsiteX16" fmla="*/ 856038 w 1009938"/>
              <a:gd name="connsiteY16" fmla="*/ 571690 h 571690"/>
              <a:gd name="connsiteX17" fmla="*/ 812535 w 1009938"/>
              <a:gd name="connsiteY17" fmla="*/ 533328 h 571690"/>
              <a:gd name="connsiteX18" fmla="*/ 721318 w 1009938"/>
              <a:gd name="connsiteY18" fmla="*/ 461750 h 571690"/>
              <a:gd name="connsiteX19" fmla="*/ 623552 w 1009938"/>
              <a:gd name="connsiteY19" fmla="*/ 398125 h 571690"/>
              <a:gd name="connsiteX20" fmla="*/ 521785 w 1009938"/>
              <a:gd name="connsiteY20" fmla="*/ 344215 h 571690"/>
              <a:gd name="connsiteX21" fmla="*/ 387214 w 1009938"/>
              <a:gd name="connsiteY21" fmla="*/ 449487 h 571690"/>
              <a:gd name="connsiteX22" fmla="*/ 363626 w 1009938"/>
              <a:gd name="connsiteY22" fmla="*/ 282450 h 571690"/>
              <a:gd name="connsiteX23" fmla="*/ 299847 w 1009938"/>
              <a:gd name="connsiteY23" fmla="*/ 261986 h 571690"/>
              <a:gd name="connsiteX24" fmla="*/ 182434 w 1009938"/>
              <a:gd name="connsiteY24" fmla="*/ 236255 h 571690"/>
              <a:gd name="connsiteX25" fmla="*/ 61747 w 1009938"/>
              <a:gd name="connsiteY25" fmla="*/ 221284 h 571690"/>
              <a:gd name="connsiteX26" fmla="*/ 0 w 1009938"/>
              <a:gd name="connsiteY26" fmla="*/ 217542 h 57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09938" h="571690">
                <a:moveTo>
                  <a:pt x="0" y="0"/>
                </a:moveTo>
                <a:lnTo>
                  <a:pt x="36487" y="936"/>
                </a:lnTo>
                <a:lnTo>
                  <a:pt x="108993" y="6550"/>
                </a:lnTo>
                <a:lnTo>
                  <a:pt x="180095" y="15906"/>
                </a:lnTo>
                <a:lnTo>
                  <a:pt x="250262" y="27134"/>
                </a:lnTo>
                <a:lnTo>
                  <a:pt x="319962" y="42573"/>
                </a:lnTo>
                <a:lnTo>
                  <a:pt x="387790" y="60818"/>
                </a:lnTo>
                <a:lnTo>
                  <a:pt x="454683" y="82338"/>
                </a:lnTo>
                <a:lnTo>
                  <a:pt x="519704" y="106198"/>
                </a:lnTo>
                <a:lnTo>
                  <a:pt x="583322" y="132864"/>
                </a:lnTo>
                <a:lnTo>
                  <a:pt x="646473" y="162805"/>
                </a:lnTo>
                <a:lnTo>
                  <a:pt x="706816" y="195554"/>
                </a:lnTo>
                <a:lnTo>
                  <a:pt x="766225" y="230173"/>
                </a:lnTo>
                <a:lnTo>
                  <a:pt x="851828" y="287249"/>
                </a:lnTo>
                <a:lnTo>
                  <a:pt x="959418" y="371926"/>
                </a:lnTo>
                <a:lnTo>
                  <a:pt x="1009938" y="417774"/>
                </a:lnTo>
                <a:lnTo>
                  <a:pt x="856038" y="571690"/>
                </a:lnTo>
                <a:lnTo>
                  <a:pt x="812535" y="533328"/>
                </a:lnTo>
                <a:lnTo>
                  <a:pt x="721318" y="461750"/>
                </a:lnTo>
                <a:lnTo>
                  <a:pt x="623552" y="398125"/>
                </a:lnTo>
                <a:lnTo>
                  <a:pt x="521785" y="344215"/>
                </a:lnTo>
                <a:lnTo>
                  <a:pt x="387214" y="449487"/>
                </a:lnTo>
                <a:lnTo>
                  <a:pt x="363626" y="282450"/>
                </a:lnTo>
                <a:lnTo>
                  <a:pt x="299847" y="261986"/>
                </a:lnTo>
                <a:lnTo>
                  <a:pt x="182434" y="236255"/>
                </a:lnTo>
                <a:lnTo>
                  <a:pt x="61747" y="221284"/>
                </a:lnTo>
                <a:lnTo>
                  <a:pt x="0" y="2175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Freeform: Shape 13"/>
          <p:cNvSpPr>
            <a:spLocks/>
          </p:cNvSpPr>
          <p:nvPr userDrawn="1"/>
        </p:nvSpPr>
        <p:spPr bwMode="auto">
          <a:xfrm>
            <a:off x="7089757" y="3255116"/>
            <a:ext cx="573094" cy="1009938"/>
          </a:xfrm>
          <a:custGeom>
            <a:avLst/>
            <a:gdLst>
              <a:gd name="connsiteX0" fmla="*/ 154853 w 573094"/>
              <a:gd name="connsiteY0" fmla="*/ 0 h 1009938"/>
              <a:gd name="connsiteX1" fmla="*/ 200700 w 573094"/>
              <a:gd name="connsiteY1" fmla="*/ 50076 h 1009938"/>
              <a:gd name="connsiteX2" fmla="*/ 285378 w 573094"/>
              <a:gd name="connsiteY2" fmla="*/ 157715 h 1009938"/>
              <a:gd name="connsiteX3" fmla="*/ 342453 w 573094"/>
              <a:gd name="connsiteY3" fmla="*/ 243826 h 1009938"/>
              <a:gd name="connsiteX4" fmla="*/ 377073 w 573094"/>
              <a:gd name="connsiteY4" fmla="*/ 302326 h 1009938"/>
              <a:gd name="connsiteX5" fmla="*/ 409353 w 573094"/>
              <a:gd name="connsiteY5" fmla="*/ 363634 h 1009938"/>
              <a:gd name="connsiteX6" fmla="*/ 439294 w 573094"/>
              <a:gd name="connsiteY6" fmla="*/ 425878 h 1009938"/>
              <a:gd name="connsiteX7" fmla="*/ 466429 w 573094"/>
              <a:gd name="connsiteY7" fmla="*/ 489993 h 1009938"/>
              <a:gd name="connsiteX8" fmla="*/ 490288 w 573094"/>
              <a:gd name="connsiteY8" fmla="*/ 555513 h 1009938"/>
              <a:gd name="connsiteX9" fmla="*/ 511340 w 573094"/>
              <a:gd name="connsiteY9" fmla="*/ 622436 h 1009938"/>
              <a:gd name="connsiteX10" fmla="*/ 530054 w 573094"/>
              <a:gd name="connsiteY10" fmla="*/ 690296 h 1009938"/>
              <a:gd name="connsiteX11" fmla="*/ 545024 w 573094"/>
              <a:gd name="connsiteY11" fmla="*/ 759092 h 1009938"/>
              <a:gd name="connsiteX12" fmla="*/ 557188 w 573094"/>
              <a:gd name="connsiteY12" fmla="*/ 829291 h 1009938"/>
              <a:gd name="connsiteX13" fmla="*/ 566077 w 573094"/>
              <a:gd name="connsiteY13" fmla="*/ 900895 h 1009938"/>
              <a:gd name="connsiteX14" fmla="*/ 571691 w 573094"/>
              <a:gd name="connsiteY14" fmla="*/ 972966 h 1009938"/>
              <a:gd name="connsiteX15" fmla="*/ 573094 w 573094"/>
              <a:gd name="connsiteY15" fmla="*/ 1009938 h 1009938"/>
              <a:gd name="connsiteX16" fmla="*/ 355085 w 573094"/>
              <a:gd name="connsiteY16" fmla="*/ 1009938 h 1009938"/>
              <a:gd name="connsiteX17" fmla="*/ 352278 w 573094"/>
              <a:gd name="connsiteY17" fmla="*/ 948163 h 1009938"/>
              <a:gd name="connsiteX18" fmla="*/ 336839 w 573094"/>
              <a:gd name="connsiteY18" fmla="*/ 827887 h 1009938"/>
              <a:gd name="connsiteX19" fmla="*/ 310641 w 573094"/>
              <a:gd name="connsiteY19" fmla="*/ 710420 h 1009938"/>
              <a:gd name="connsiteX20" fmla="*/ 281337 w 573094"/>
              <a:gd name="connsiteY20" fmla="*/ 618289 h 1009938"/>
              <a:gd name="connsiteX21" fmla="*/ 109562 w 573094"/>
              <a:gd name="connsiteY21" fmla="*/ 597380 h 1009938"/>
              <a:gd name="connsiteX22" fmla="*/ 213033 w 573094"/>
              <a:gd name="connsiteY22" fmla="*/ 459322 h 1009938"/>
              <a:gd name="connsiteX23" fmla="*/ 174034 w 573094"/>
              <a:gd name="connsiteY23" fmla="*/ 385630 h 1009938"/>
              <a:gd name="connsiteX24" fmla="*/ 110409 w 573094"/>
              <a:gd name="connsiteY24" fmla="*/ 288286 h 1009938"/>
              <a:gd name="connsiteX25" fmla="*/ 39298 w 573094"/>
              <a:gd name="connsiteY25" fmla="*/ 196559 h 1009938"/>
              <a:gd name="connsiteX26" fmla="*/ 0 w 573094"/>
              <a:gd name="connsiteY26" fmla="*/ 153971 h 100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3094" h="1009938">
                <a:moveTo>
                  <a:pt x="154853" y="0"/>
                </a:moveTo>
                <a:lnTo>
                  <a:pt x="200700" y="50076"/>
                </a:lnTo>
                <a:lnTo>
                  <a:pt x="285378" y="157715"/>
                </a:lnTo>
                <a:lnTo>
                  <a:pt x="342453" y="243826"/>
                </a:lnTo>
                <a:lnTo>
                  <a:pt x="377073" y="302326"/>
                </a:lnTo>
                <a:lnTo>
                  <a:pt x="409353" y="363634"/>
                </a:lnTo>
                <a:lnTo>
                  <a:pt x="439294" y="425878"/>
                </a:lnTo>
                <a:lnTo>
                  <a:pt x="466429" y="489993"/>
                </a:lnTo>
                <a:lnTo>
                  <a:pt x="490288" y="555513"/>
                </a:lnTo>
                <a:lnTo>
                  <a:pt x="511340" y="622436"/>
                </a:lnTo>
                <a:lnTo>
                  <a:pt x="530054" y="690296"/>
                </a:lnTo>
                <a:lnTo>
                  <a:pt x="545024" y="759092"/>
                </a:lnTo>
                <a:lnTo>
                  <a:pt x="557188" y="829291"/>
                </a:lnTo>
                <a:lnTo>
                  <a:pt x="566077" y="900895"/>
                </a:lnTo>
                <a:lnTo>
                  <a:pt x="571691" y="972966"/>
                </a:lnTo>
                <a:lnTo>
                  <a:pt x="573094" y="1009938"/>
                </a:lnTo>
                <a:lnTo>
                  <a:pt x="355085" y="1009938"/>
                </a:lnTo>
                <a:lnTo>
                  <a:pt x="352278" y="948163"/>
                </a:lnTo>
                <a:lnTo>
                  <a:pt x="336839" y="827887"/>
                </a:lnTo>
                <a:lnTo>
                  <a:pt x="310641" y="710420"/>
                </a:lnTo>
                <a:lnTo>
                  <a:pt x="281337" y="618289"/>
                </a:lnTo>
                <a:lnTo>
                  <a:pt x="109562" y="597380"/>
                </a:lnTo>
                <a:lnTo>
                  <a:pt x="213033" y="459322"/>
                </a:lnTo>
                <a:lnTo>
                  <a:pt x="174034" y="385630"/>
                </a:lnTo>
                <a:lnTo>
                  <a:pt x="110409" y="288286"/>
                </a:lnTo>
                <a:lnTo>
                  <a:pt x="39298" y="196559"/>
                </a:lnTo>
                <a:lnTo>
                  <a:pt x="0" y="153971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Freeform: Shape 14"/>
          <p:cNvSpPr>
            <a:spLocks/>
          </p:cNvSpPr>
          <p:nvPr userDrawn="1"/>
        </p:nvSpPr>
        <p:spPr bwMode="auto">
          <a:xfrm>
            <a:off x="7089758" y="4359165"/>
            <a:ext cx="573094" cy="1011342"/>
          </a:xfrm>
          <a:custGeom>
            <a:avLst/>
            <a:gdLst>
              <a:gd name="connsiteX0" fmla="*/ 354906 w 573094"/>
              <a:gd name="connsiteY0" fmla="*/ 0 h 1011342"/>
              <a:gd name="connsiteX1" fmla="*/ 573094 w 573094"/>
              <a:gd name="connsiteY1" fmla="*/ 0 h 1011342"/>
              <a:gd name="connsiteX2" fmla="*/ 572158 w 573094"/>
              <a:gd name="connsiteY2" fmla="*/ 36520 h 1011342"/>
              <a:gd name="connsiteX3" fmla="*/ 566539 w 573094"/>
              <a:gd name="connsiteY3" fmla="*/ 109094 h 1011342"/>
              <a:gd name="connsiteX4" fmla="*/ 557175 w 573094"/>
              <a:gd name="connsiteY4" fmla="*/ 180262 h 1011342"/>
              <a:gd name="connsiteX5" fmla="*/ 545001 w 573094"/>
              <a:gd name="connsiteY5" fmla="*/ 250962 h 1011342"/>
              <a:gd name="connsiteX6" fmla="*/ 530487 w 573094"/>
              <a:gd name="connsiteY6" fmla="*/ 319790 h 1011342"/>
              <a:gd name="connsiteX7" fmla="*/ 512226 w 573094"/>
              <a:gd name="connsiteY7" fmla="*/ 387681 h 1011342"/>
              <a:gd name="connsiteX8" fmla="*/ 490689 w 573094"/>
              <a:gd name="connsiteY8" fmla="*/ 455104 h 1011342"/>
              <a:gd name="connsiteX9" fmla="*/ 466810 w 573094"/>
              <a:gd name="connsiteY9" fmla="*/ 520654 h 1011342"/>
              <a:gd name="connsiteX10" fmla="*/ 440121 w 573094"/>
              <a:gd name="connsiteY10" fmla="*/ 584331 h 1011342"/>
              <a:gd name="connsiteX11" fmla="*/ 410156 w 573094"/>
              <a:gd name="connsiteY11" fmla="*/ 647072 h 1011342"/>
              <a:gd name="connsiteX12" fmla="*/ 377381 w 573094"/>
              <a:gd name="connsiteY12" fmla="*/ 707940 h 1011342"/>
              <a:gd name="connsiteX13" fmla="*/ 342733 w 573094"/>
              <a:gd name="connsiteY13" fmla="*/ 766935 h 1011342"/>
              <a:gd name="connsiteX14" fmla="*/ 285611 w 573094"/>
              <a:gd name="connsiteY14" fmla="*/ 853554 h 1011342"/>
              <a:gd name="connsiteX15" fmla="*/ 200864 w 573094"/>
              <a:gd name="connsiteY15" fmla="*/ 961243 h 1011342"/>
              <a:gd name="connsiteX16" fmla="*/ 154979 w 573094"/>
              <a:gd name="connsiteY16" fmla="*/ 1011342 h 1011342"/>
              <a:gd name="connsiteX17" fmla="*/ 0 w 573094"/>
              <a:gd name="connsiteY17" fmla="*/ 856832 h 1011342"/>
              <a:gd name="connsiteX18" fmla="*/ 39330 w 573094"/>
              <a:gd name="connsiteY18" fmla="*/ 814224 h 1011342"/>
              <a:gd name="connsiteX19" fmla="*/ 110966 w 573094"/>
              <a:gd name="connsiteY19" fmla="*/ 722454 h 1011342"/>
              <a:gd name="connsiteX20" fmla="*/ 173708 w 573094"/>
              <a:gd name="connsiteY20" fmla="*/ 624598 h 1011342"/>
              <a:gd name="connsiteX21" fmla="*/ 223735 w 573094"/>
              <a:gd name="connsiteY21" fmla="*/ 531326 h 1011342"/>
              <a:gd name="connsiteX22" fmla="*/ 117990 w 573094"/>
              <a:gd name="connsiteY22" fmla="*/ 395242 h 1011342"/>
              <a:gd name="connsiteX23" fmla="*/ 288085 w 573094"/>
              <a:gd name="connsiteY23" fmla="*/ 371342 h 1011342"/>
              <a:gd name="connsiteX24" fmla="*/ 310894 w 573094"/>
              <a:gd name="connsiteY24" fmla="*/ 299657 h 1011342"/>
              <a:gd name="connsiteX25" fmla="*/ 336646 w 573094"/>
              <a:gd name="connsiteY25" fmla="*/ 182135 h 1011342"/>
              <a:gd name="connsiteX26" fmla="*/ 352097 w 573094"/>
              <a:gd name="connsiteY26" fmla="*/ 61804 h 101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3094" h="1011342">
                <a:moveTo>
                  <a:pt x="354906" y="0"/>
                </a:moveTo>
                <a:lnTo>
                  <a:pt x="573094" y="0"/>
                </a:lnTo>
                <a:lnTo>
                  <a:pt x="572158" y="36520"/>
                </a:lnTo>
                <a:lnTo>
                  <a:pt x="566539" y="109094"/>
                </a:lnTo>
                <a:lnTo>
                  <a:pt x="557175" y="180262"/>
                </a:lnTo>
                <a:lnTo>
                  <a:pt x="545001" y="250962"/>
                </a:lnTo>
                <a:lnTo>
                  <a:pt x="530487" y="319790"/>
                </a:lnTo>
                <a:lnTo>
                  <a:pt x="512226" y="387681"/>
                </a:lnTo>
                <a:lnTo>
                  <a:pt x="490689" y="455104"/>
                </a:lnTo>
                <a:lnTo>
                  <a:pt x="466810" y="520654"/>
                </a:lnTo>
                <a:lnTo>
                  <a:pt x="440121" y="584331"/>
                </a:lnTo>
                <a:lnTo>
                  <a:pt x="410156" y="647072"/>
                </a:lnTo>
                <a:lnTo>
                  <a:pt x="377381" y="707940"/>
                </a:lnTo>
                <a:lnTo>
                  <a:pt x="342733" y="766935"/>
                </a:lnTo>
                <a:lnTo>
                  <a:pt x="285611" y="853554"/>
                </a:lnTo>
                <a:lnTo>
                  <a:pt x="200864" y="961243"/>
                </a:lnTo>
                <a:lnTo>
                  <a:pt x="154979" y="1011342"/>
                </a:lnTo>
                <a:lnTo>
                  <a:pt x="0" y="856832"/>
                </a:lnTo>
                <a:lnTo>
                  <a:pt x="39330" y="814224"/>
                </a:lnTo>
                <a:lnTo>
                  <a:pt x="110966" y="722454"/>
                </a:lnTo>
                <a:lnTo>
                  <a:pt x="173708" y="624598"/>
                </a:lnTo>
                <a:lnTo>
                  <a:pt x="223735" y="531326"/>
                </a:lnTo>
                <a:lnTo>
                  <a:pt x="117990" y="395242"/>
                </a:lnTo>
                <a:lnTo>
                  <a:pt x="288085" y="371342"/>
                </a:lnTo>
                <a:lnTo>
                  <a:pt x="310894" y="299657"/>
                </a:lnTo>
                <a:lnTo>
                  <a:pt x="336646" y="182135"/>
                </a:lnTo>
                <a:lnTo>
                  <a:pt x="352097" y="61804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427000" y="3606275"/>
            <a:ext cx="1384300" cy="2303462"/>
            <a:chOff x="1286117" y="2706554"/>
            <a:chExt cx="1384300" cy="2303462"/>
          </a:xfrm>
        </p:grpSpPr>
        <p:sp>
          <p:nvSpPr>
            <p:cNvPr id="17" name="Freeform 21"/>
            <p:cNvSpPr>
              <a:spLocks/>
            </p:cNvSpPr>
            <p:nvPr/>
          </p:nvSpPr>
          <p:spPr bwMode="auto">
            <a:xfrm>
              <a:off x="1625842" y="4659179"/>
              <a:ext cx="706438" cy="93663"/>
            </a:xfrm>
            <a:custGeom>
              <a:avLst/>
              <a:gdLst>
                <a:gd name="T0" fmla="*/ 2072 w 2225"/>
                <a:gd name="T1" fmla="*/ 298 h 298"/>
                <a:gd name="T2" fmla="*/ 152 w 2225"/>
                <a:gd name="T3" fmla="*/ 298 h 298"/>
                <a:gd name="T4" fmla="*/ 137 w 2225"/>
                <a:gd name="T5" fmla="*/ 298 h 298"/>
                <a:gd name="T6" fmla="*/ 107 w 2225"/>
                <a:gd name="T7" fmla="*/ 292 h 298"/>
                <a:gd name="T8" fmla="*/ 80 w 2225"/>
                <a:gd name="T9" fmla="*/ 281 h 298"/>
                <a:gd name="T10" fmla="*/ 55 w 2225"/>
                <a:gd name="T11" fmla="*/ 265 h 298"/>
                <a:gd name="T12" fmla="*/ 34 w 2225"/>
                <a:gd name="T13" fmla="*/ 244 h 298"/>
                <a:gd name="T14" fmla="*/ 18 w 2225"/>
                <a:gd name="T15" fmla="*/ 220 h 298"/>
                <a:gd name="T16" fmla="*/ 6 w 2225"/>
                <a:gd name="T17" fmla="*/ 193 h 298"/>
                <a:gd name="T18" fmla="*/ 1 w 2225"/>
                <a:gd name="T19" fmla="*/ 164 h 298"/>
                <a:gd name="T20" fmla="*/ 0 w 2225"/>
                <a:gd name="T21" fmla="*/ 149 h 298"/>
                <a:gd name="T22" fmla="*/ 1 w 2225"/>
                <a:gd name="T23" fmla="*/ 134 h 298"/>
                <a:gd name="T24" fmla="*/ 6 w 2225"/>
                <a:gd name="T25" fmla="*/ 105 h 298"/>
                <a:gd name="T26" fmla="*/ 18 w 2225"/>
                <a:gd name="T27" fmla="*/ 78 h 298"/>
                <a:gd name="T28" fmla="*/ 34 w 2225"/>
                <a:gd name="T29" fmla="*/ 54 h 298"/>
                <a:gd name="T30" fmla="*/ 55 w 2225"/>
                <a:gd name="T31" fmla="*/ 33 h 298"/>
                <a:gd name="T32" fmla="*/ 80 w 2225"/>
                <a:gd name="T33" fmla="*/ 17 h 298"/>
                <a:gd name="T34" fmla="*/ 107 w 2225"/>
                <a:gd name="T35" fmla="*/ 6 h 298"/>
                <a:gd name="T36" fmla="*/ 137 w 2225"/>
                <a:gd name="T37" fmla="*/ 0 h 298"/>
                <a:gd name="T38" fmla="*/ 152 w 2225"/>
                <a:gd name="T39" fmla="*/ 0 h 298"/>
                <a:gd name="T40" fmla="*/ 2072 w 2225"/>
                <a:gd name="T41" fmla="*/ 0 h 298"/>
                <a:gd name="T42" fmla="*/ 2087 w 2225"/>
                <a:gd name="T43" fmla="*/ 0 h 298"/>
                <a:gd name="T44" fmla="*/ 2118 w 2225"/>
                <a:gd name="T45" fmla="*/ 6 h 298"/>
                <a:gd name="T46" fmla="*/ 2145 w 2225"/>
                <a:gd name="T47" fmla="*/ 17 h 298"/>
                <a:gd name="T48" fmla="*/ 2170 w 2225"/>
                <a:gd name="T49" fmla="*/ 33 h 298"/>
                <a:gd name="T50" fmla="*/ 2190 w 2225"/>
                <a:gd name="T51" fmla="*/ 54 h 298"/>
                <a:gd name="T52" fmla="*/ 2206 w 2225"/>
                <a:gd name="T53" fmla="*/ 78 h 298"/>
                <a:gd name="T54" fmla="*/ 2218 w 2225"/>
                <a:gd name="T55" fmla="*/ 105 h 298"/>
                <a:gd name="T56" fmla="*/ 2224 w 2225"/>
                <a:gd name="T57" fmla="*/ 134 h 298"/>
                <a:gd name="T58" fmla="*/ 2225 w 2225"/>
                <a:gd name="T59" fmla="*/ 149 h 298"/>
                <a:gd name="T60" fmla="*/ 2224 w 2225"/>
                <a:gd name="T61" fmla="*/ 164 h 298"/>
                <a:gd name="T62" fmla="*/ 2218 w 2225"/>
                <a:gd name="T63" fmla="*/ 193 h 298"/>
                <a:gd name="T64" fmla="*/ 2206 w 2225"/>
                <a:gd name="T65" fmla="*/ 220 h 298"/>
                <a:gd name="T66" fmla="*/ 2190 w 2225"/>
                <a:gd name="T67" fmla="*/ 244 h 298"/>
                <a:gd name="T68" fmla="*/ 2170 w 2225"/>
                <a:gd name="T69" fmla="*/ 265 h 298"/>
                <a:gd name="T70" fmla="*/ 2145 w 2225"/>
                <a:gd name="T71" fmla="*/ 281 h 298"/>
                <a:gd name="T72" fmla="*/ 2118 w 2225"/>
                <a:gd name="T73" fmla="*/ 292 h 298"/>
                <a:gd name="T74" fmla="*/ 2087 w 2225"/>
                <a:gd name="T75" fmla="*/ 298 h 298"/>
                <a:gd name="T76" fmla="*/ 2072 w 2225"/>
                <a:gd name="T77" fmla="*/ 298 h 298"/>
                <a:gd name="T78" fmla="*/ 2072 w 2225"/>
                <a:gd name="T7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5" h="298">
                  <a:moveTo>
                    <a:pt x="2072" y="298"/>
                  </a:moveTo>
                  <a:lnTo>
                    <a:pt x="152" y="298"/>
                  </a:lnTo>
                  <a:lnTo>
                    <a:pt x="137" y="298"/>
                  </a:lnTo>
                  <a:lnTo>
                    <a:pt x="107" y="292"/>
                  </a:lnTo>
                  <a:lnTo>
                    <a:pt x="80" y="281"/>
                  </a:lnTo>
                  <a:lnTo>
                    <a:pt x="55" y="265"/>
                  </a:lnTo>
                  <a:lnTo>
                    <a:pt x="34" y="244"/>
                  </a:lnTo>
                  <a:lnTo>
                    <a:pt x="18" y="220"/>
                  </a:lnTo>
                  <a:lnTo>
                    <a:pt x="6" y="193"/>
                  </a:lnTo>
                  <a:lnTo>
                    <a:pt x="1" y="164"/>
                  </a:lnTo>
                  <a:lnTo>
                    <a:pt x="0" y="149"/>
                  </a:lnTo>
                  <a:lnTo>
                    <a:pt x="1" y="134"/>
                  </a:lnTo>
                  <a:lnTo>
                    <a:pt x="6" y="105"/>
                  </a:lnTo>
                  <a:lnTo>
                    <a:pt x="18" y="78"/>
                  </a:lnTo>
                  <a:lnTo>
                    <a:pt x="34" y="54"/>
                  </a:lnTo>
                  <a:lnTo>
                    <a:pt x="55" y="33"/>
                  </a:lnTo>
                  <a:lnTo>
                    <a:pt x="80" y="17"/>
                  </a:lnTo>
                  <a:lnTo>
                    <a:pt x="107" y="6"/>
                  </a:lnTo>
                  <a:lnTo>
                    <a:pt x="137" y="0"/>
                  </a:lnTo>
                  <a:lnTo>
                    <a:pt x="152" y="0"/>
                  </a:lnTo>
                  <a:lnTo>
                    <a:pt x="2072" y="0"/>
                  </a:lnTo>
                  <a:lnTo>
                    <a:pt x="2087" y="0"/>
                  </a:lnTo>
                  <a:lnTo>
                    <a:pt x="2118" y="6"/>
                  </a:lnTo>
                  <a:lnTo>
                    <a:pt x="2145" y="17"/>
                  </a:lnTo>
                  <a:lnTo>
                    <a:pt x="2170" y="33"/>
                  </a:lnTo>
                  <a:lnTo>
                    <a:pt x="2190" y="54"/>
                  </a:lnTo>
                  <a:lnTo>
                    <a:pt x="2206" y="78"/>
                  </a:lnTo>
                  <a:lnTo>
                    <a:pt x="2218" y="105"/>
                  </a:lnTo>
                  <a:lnTo>
                    <a:pt x="2224" y="134"/>
                  </a:lnTo>
                  <a:lnTo>
                    <a:pt x="2225" y="149"/>
                  </a:lnTo>
                  <a:lnTo>
                    <a:pt x="2224" y="164"/>
                  </a:lnTo>
                  <a:lnTo>
                    <a:pt x="2218" y="193"/>
                  </a:lnTo>
                  <a:lnTo>
                    <a:pt x="2206" y="220"/>
                  </a:lnTo>
                  <a:lnTo>
                    <a:pt x="2190" y="244"/>
                  </a:lnTo>
                  <a:lnTo>
                    <a:pt x="2170" y="265"/>
                  </a:lnTo>
                  <a:lnTo>
                    <a:pt x="2145" y="281"/>
                  </a:lnTo>
                  <a:lnTo>
                    <a:pt x="2118" y="292"/>
                  </a:lnTo>
                  <a:lnTo>
                    <a:pt x="2087" y="298"/>
                  </a:lnTo>
                  <a:lnTo>
                    <a:pt x="2072" y="298"/>
                  </a:lnTo>
                  <a:lnTo>
                    <a:pt x="2072" y="29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1625842" y="4786179"/>
              <a:ext cx="706438" cy="95250"/>
            </a:xfrm>
            <a:custGeom>
              <a:avLst/>
              <a:gdLst>
                <a:gd name="T0" fmla="*/ 2072 w 2225"/>
                <a:gd name="T1" fmla="*/ 299 h 299"/>
                <a:gd name="T2" fmla="*/ 152 w 2225"/>
                <a:gd name="T3" fmla="*/ 299 h 299"/>
                <a:gd name="T4" fmla="*/ 137 w 2225"/>
                <a:gd name="T5" fmla="*/ 298 h 299"/>
                <a:gd name="T6" fmla="*/ 107 w 2225"/>
                <a:gd name="T7" fmla="*/ 291 h 299"/>
                <a:gd name="T8" fmla="*/ 80 w 2225"/>
                <a:gd name="T9" fmla="*/ 281 h 299"/>
                <a:gd name="T10" fmla="*/ 55 w 2225"/>
                <a:gd name="T11" fmla="*/ 264 h 299"/>
                <a:gd name="T12" fmla="*/ 34 w 2225"/>
                <a:gd name="T13" fmla="*/ 244 h 299"/>
                <a:gd name="T14" fmla="*/ 18 w 2225"/>
                <a:gd name="T15" fmla="*/ 220 h 299"/>
                <a:gd name="T16" fmla="*/ 6 w 2225"/>
                <a:gd name="T17" fmla="*/ 193 h 299"/>
                <a:gd name="T18" fmla="*/ 1 w 2225"/>
                <a:gd name="T19" fmla="*/ 164 h 299"/>
                <a:gd name="T20" fmla="*/ 0 w 2225"/>
                <a:gd name="T21" fmla="*/ 149 h 299"/>
                <a:gd name="T22" fmla="*/ 1 w 2225"/>
                <a:gd name="T23" fmla="*/ 134 h 299"/>
                <a:gd name="T24" fmla="*/ 6 w 2225"/>
                <a:gd name="T25" fmla="*/ 105 h 299"/>
                <a:gd name="T26" fmla="*/ 18 w 2225"/>
                <a:gd name="T27" fmla="*/ 78 h 299"/>
                <a:gd name="T28" fmla="*/ 34 w 2225"/>
                <a:gd name="T29" fmla="*/ 54 h 299"/>
                <a:gd name="T30" fmla="*/ 55 w 2225"/>
                <a:gd name="T31" fmla="*/ 33 h 299"/>
                <a:gd name="T32" fmla="*/ 80 w 2225"/>
                <a:gd name="T33" fmla="*/ 17 h 299"/>
                <a:gd name="T34" fmla="*/ 107 w 2225"/>
                <a:gd name="T35" fmla="*/ 6 h 299"/>
                <a:gd name="T36" fmla="*/ 137 w 2225"/>
                <a:gd name="T37" fmla="*/ 0 h 299"/>
                <a:gd name="T38" fmla="*/ 152 w 2225"/>
                <a:gd name="T39" fmla="*/ 0 h 299"/>
                <a:gd name="T40" fmla="*/ 2072 w 2225"/>
                <a:gd name="T41" fmla="*/ 0 h 299"/>
                <a:gd name="T42" fmla="*/ 2087 w 2225"/>
                <a:gd name="T43" fmla="*/ 0 h 299"/>
                <a:gd name="T44" fmla="*/ 2118 w 2225"/>
                <a:gd name="T45" fmla="*/ 6 h 299"/>
                <a:gd name="T46" fmla="*/ 2145 w 2225"/>
                <a:gd name="T47" fmla="*/ 17 h 299"/>
                <a:gd name="T48" fmla="*/ 2170 w 2225"/>
                <a:gd name="T49" fmla="*/ 33 h 299"/>
                <a:gd name="T50" fmla="*/ 2190 w 2225"/>
                <a:gd name="T51" fmla="*/ 54 h 299"/>
                <a:gd name="T52" fmla="*/ 2206 w 2225"/>
                <a:gd name="T53" fmla="*/ 78 h 299"/>
                <a:gd name="T54" fmla="*/ 2218 w 2225"/>
                <a:gd name="T55" fmla="*/ 105 h 299"/>
                <a:gd name="T56" fmla="*/ 2224 w 2225"/>
                <a:gd name="T57" fmla="*/ 134 h 299"/>
                <a:gd name="T58" fmla="*/ 2225 w 2225"/>
                <a:gd name="T59" fmla="*/ 149 h 299"/>
                <a:gd name="T60" fmla="*/ 2224 w 2225"/>
                <a:gd name="T61" fmla="*/ 164 h 299"/>
                <a:gd name="T62" fmla="*/ 2218 w 2225"/>
                <a:gd name="T63" fmla="*/ 193 h 299"/>
                <a:gd name="T64" fmla="*/ 2206 w 2225"/>
                <a:gd name="T65" fmla="*/ 220 h 299"/>
                <a:gd name="T66" fmla="*/ 2190 w 2225"/>
                <a:gd name="T67" fmla="*/ 244 h 299"/>
                <a:gd name="T68" fmla="*/ 2170 w 2225"/>
                <a:gd name="T69" fmla="*/ 264 h 299"/>
                <a:gd name="T70" fmla="*/ 2145 w 2225"/>
                <a:gd name="T71" fmla="*/ 281 h 299"/>
                <a:gd name="T72" fmla="*/ 2118 w 2225"/>
                <a:gd name="T73" fmla="*/ 291 h 299"/>
                <a:gd name="T74" fmla="*/ 2087 w 2225"/>
                <a:gd name="T75" fmla="*/ 298 h 299"/>
                <a:gd name="T76" fmla="*/ 2072 w 2225"/>
                <a:gd name="T77" fmla="*/ 299 h 299"/>
                <a:gd name="T78" fmla="*/ 2072 w 2225"/>
                <a:gd name="T7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5" h="299">
                  <a:moveTo>
                    <a:pt x="2072" y="299"/>
                  </a:moveTo>
                  <a:lnTo>
                    <a:pt x="152" y="299"/>
                  </a:lnTo>
                  <a:lnTo>
                    <a:pt x="137" y="298"/>
                  </a:lnTo>
                  <a:lnTo>
                    <a:pt x="107" y="291"/>
                  </a:lnTo>
                  <a:lnTo>
                    <a:pt x="80" y="281"/>
                  </a:lnTo>
                  <a:lnTo>
                    <a:pt x="55" y="264"/>
                  </a:lnTo>
                  <a:lnTo>
                    <a:pt x="34" y="244"/>
                  </a:lnTo>
                  <a:lnTo>
                    <a:pt x="18" y="220"/>
                  </a:lnTo>
                  <a:lnTo>
                    <a:pt x="6" y="193"/>
                  </a:lnTo>
                  <a:lnTo>
                    <a:pt x="1" y="164"/>
                  </a:lnTo>
                  <a:lnTo>
                    <a:pt x="0" y="149"/>
                  </a:lnTo>
                  <a:lnTo>
                    <a:pt x="1" y="134"/>
                  </a:lnTo>
                  <a:lnTo>
                    <a:pt x="6" y="105"/>
                  </a:lnTo>
                  <a:lnTo>
                    <a:pt x="18" y="78"/>
                  </a:lnTo>
                  <a:lnTo>
                    <a:pt x="34" y="54"/>
                  </a:lnTo>
                  <a:lnTo>
                    <a:pt x="55" y="33"/>
                  </a:lnTo>
                  <a:lnTo>
                    <a:pt x="80" y="17"/>
                  </a:lnTo>
                  <a:lnTo>
                    <a:pt x="107" y="6"/>
                  </a:lnTo>
                  <a:lnTo>
                    <a:pt x="137" y="0"/>
                  </a:lnTo>
                  <a:lnTo>
                    <a:pt x="152" y="0"/>
                  </a:lnTo>
                  <a:lnTo>
                    <a:pt x="2072" y="0"/>
                  </a:lnTo>
                  <a:lnTo>
                    <a:pt x="2087" y="0"/>
                  </a:lnTo>
                  <a:lnTo>
                    <a:pt x="2118" y="6"/>
                  </a:lnTo>
                  <a:lnTo>
                    <a:pt x="2145" y="17"/>
                  </a:lnTo>
                  <a:lnTo>
                    <a:pt x="2170" y="33"/>
                  </a:lnTo>
                  <a:lnTo>
                    <a:pt x="2190" y="54"/>
                  </a:lnTo>
                  <a:lnTo>
                    <a:pt x="2206" y="78"/>
                  </a:lnTo>
                  <a:lnTo>
                    <a:pt x="2218" y="105"/>
                  </a:lnTo>
                  <a:lnTo>
                    <a:pt x="2224" y="134"/>
                  </a:lnTo>
                  <a:lnTo>
                    <a:pt x="2225" y="149"/>
                  </a:lnTo>
                  <a:lnTo>
                    <a:pt x="2224" y="164"/>
                  </a:lnTo>
                  <a:lnTo>
                    <a:pt x="2218" y="193"/>
                  </a:lnTo>
                  <a:lnTo>
                    <a:pt x="2206" y="220"/>
                  </a:lnTo>
                  <a:lnTo>
                    <a:pt x="2190" y="244"/>
                  </a:lnTo>
                  <a:lnTo>
                    <a:pt x="2170" y="264"/>
                  </a:lnTo>
                  <a:lnTo>
                    <a:pt x="2145" y="281"/>
                  </a:lnTo>
                  <a:lnTo>
                    <a:pt x="2118" y="291"/>
                  </a:lnTo>
                  <a:lnTo>
                    <a:pt x="2087" y="298"/>
                  </a:lnTo>
                  <a:lnTo>
                    <a:pt x="2072" y="299"/>
                  </a:lnTo>
                  <a:lnTo>
                    <a:pt x="2072" y="2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auto">
            <a:xfrm>
              <a:off x="1756017" y="4914766"/>
              <a:ext cx="444500" cy="95250"/>
            </a:xfrm>
            <a:custGeom>
              <a:avLst/>
              <a:gdLst>
                <a:gd name="T0" fmla="*/ 1250 w 1402"/>
                <a:gd name="T1" fmla="*/ 299 h 299"/>
                <a:gd name="T2" fmla="*/ 153 w 1402"/>
                <a:gd name="T3" fmla="*/ 299 h 299"/>
                <a:gd name="T4" fmla="*/ 137 w 1402"/>
                <a:gd name="T5" fmla="*/ 298 h 299"/>
                <a:gd name="T6" fmla="*/ 107 w 1402"/>
                <a:gd name="T7" fmla="*/ 292 h 299"/>
                <a:gd name="T8" fmla="*/ 80 w 1402"/>
                <a:gd name="T9" fmla="*/ 280 h 299"/>
                <a:gd name="T10" fmla="*/ 55 w 1402"/>
                <a:gd name="T11" fmla="*/ 264 h 299"/>
                <a:gd name="T12" fmla="*/ 35 w 1402"/>
                <a:gd name="T13" fmla="*/ 245 h 299"/>
                <a:gd name="T14" fmla="*/ 19 w 1402"/>
                <a:gd name="T15" fmla="*/ 221 h 299"/>
                <a:gd name="T16" fmla="*/ 7 w 1402"/>
                <a:gd name="T17" fmla="*/ 194 h 299"/>
                <a:gd name="T18" fmla="*/ 0 w 1402"/>
                <a:gd name="T19" fmla="*/ 165 h 299"/>
                <a:gd name="T20" fmla="*/ 0 w 1402"/>
                <a:gd name="T21" fmla="*/ 149 h 299"/>
                <a:gd name="T22" fmla="*/ 0 w 1402"/>
                <a:gd name="T23" fmla="*/ 134 h 299"/>
                <a:gd name="T24" fmla="*/ 7 w 1402"/>
                <a:gd name="T25" fmla="*/ 104 h 299"/>
                <a:gd name="T26" fmla="*/ 19 w 1402"/>
                <a:gd name="T27" fmla="*/ 79 h 299"/>
                <a:gd name="T28" fmla="*/ 35 w 1402"/>
                <a:gd name="T29" fmla="*/ 54 h 299"/>
                <a:gd name="T30" fmla="*/ 55 w 1402"/>
                <a:gd name="T31" fmla="*/ 34 h 299"/>
                <a:gd name="T32" fmla="*/ 80 w 1402"/>
                <a:gd name="T33" fmla="*/ 18 h 299"/>
                <a:gd name="T34" fmla="*/ 107 w 1402"/>
                <a:gd name="T35" fmla="*/ 6 h 299"/>
                <a:gd name="T36" fmla="*/ 137 w 1402"/>
                <a:gd name="T37" fmla="*/ 1 h 299"/>
                <a:gd name="T38" fmla="*/ 153 w 1402"/>
                <a:gd name="T39" fmla="*/ 0 h 299"/>
                <a:gd name="T40" fmla="*/ 1250 w 1402"/>
                <a:gd name="T41" fmla="*/ 0 h 299"/>
                <a:gd name="T42" fmla="*/ 1265 w 1402"/>
                <a:gd name="T43" fmla="*/ 1 h 299"/>
                <a:gd name="T44" fmla="*/ 1295 w 1402"/>
                <a:gd name="T45" fmla="*/ 6 h 299"/>
                <a:gd name="T46" fmla="*/ 1322 w 1402"/>
                <a:gd name="T47" fmla="*/ 18 h 299"/>
                <a:gd name="T48" fmla="*/ 1347 w 1402"/>
                <a:gd name="T49" fmla="*/ 34 h 299"/>
                <a:gd name="T50" fmla="*/ 1368 w 1402"/>
                <a:gd name="T51" fmla="*/ 54 h 299"/>
                <a:gd name="T52" fmla="*/ 1384 w 1402"/>
                <a:gd name="T53" fmla="*/ 79 h 299"/>
                <a:gd name="T54" fmla="*/ 1396 w 1402"/>
                <a:gd name="T55" fmla="*/ 104 h 299"/>
                <a:gd name="T56" fmla="*/ 1401 w 1402"/>
                <a:gd name="T57" fmla="*/ 134 h 299"/>
                <a:gd name="T58" fmla="*/ 1402 w 1402"/>
                <a:gd name="T59" fmla="*/ 149 h 299"/>
                <a:gd name="T60" fmla="*/ 1401 w 1402"/>
                <a:gd name="T61" fmla="*/ 165 h 299"/>
                <a:gd name="T62" fmla="*/ 1396 w 1402"/>
                <a:gd name="T63" fmla="*/ 194 h 299"/>
                <a:gd name="T64" fmla="*/ 1384 w 1402"/>
                <a:gd name="T65" fmla="*/ 221 h 299"/>
                <a:gd name="T66" fmla="*/ 1368 w 1402"/>
                <a:gd name="T67" fmla="*/ 245 h 299"/>
                <a:gd name="T68" fmla="*/ 1347 w 1402"/>
                <a:gd name="T69" fmla="*/ 264 h 299"/>
                <a:gd name="T70" fmla="*/ 1322 w 1402"/>
                <a:gd name="T71" fmla="*/ 280 h 299"/>
                <a:gd name="T72" fmla="*/ 1295 w 1402"/>
                <a:gd name="T73" fmla="*/ 292 h 299"/>
                <a:gd name="T74" fmla="*/ 1265 w 1402"/>
                <a:gd name="T75" fmla="*/ 298 h 299"/>
                <a:gd name="T76" fmla="*/ 1250 w 1402"/>
                <a:gd name="T77" fmla="*/ 299 h 299"/>
                <a:gd name="T78" fmla="*/ 1250 w 1402"/>
                <a:gd name="T7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2" h="299">
                  <a:moveTo>
                    <a:pt x="1250" y="299"/>
                  </a:moveTo>
                  <a:lnTo>
                    <a:pt x="153" y="299"/>
                  </a:lnTo>
                  <a:lnTo>
                    <a:pt x="137" y="298"/>
                  </a:lnTo>
                  <a:lnTo>
                    <a:pt x="107" y="292"/>
                  </a:lnTo>
                  <a:lnTo>
                    <a:pt x="80" y="280"/>
                  </a:lnTo>
                  <a:lnTo>
                    <a:pt x="55" y="264"/>
                  </a:lnTo>
                  <a:lnTo>
                    <a:pt x="35" y="245"/>
                  </a:lnTo>
                  <a:lnTo>
                    <a:pt x="19" y="221"/>
                  </a:lnTo>
                  <a:lnTo>
                    <a:pt x="7" y="194"/>
                  </a:lnTo>
                  <a:lnTo>
                    <a:pt x="0" y="165"/>
                  </a:lnTo>
                  <a:lnTo>
                    <a:pt x="0" y="149"/>
                  </a:lnTo>
                  <a:lnTo>
                    <a:pt x="0" y="134"/>
                  </a:lnTo>
                  <a:lnTo>
                    <a:pt x="7" y="104"/>
                  </a:lnTo>
                  <a:lnTo>
                    <a:pt x="19" y="79"/>
                  </a:lnTo>
                  <a:lnTo>
                    <a:pt x="35" y="54"/>
                  </a:lnTo>
                  <a:lnTo>
                    <a:pt x="55" y="34"/>
                  </a:lnTo>
                  <a:lnTo>
                    <a:pt x="80" y="18"/>
                  </a:lnTo>
                  <a:lnTo>
                    <a:pt x="107" y="6"/>
                  </a:lnTo>
                  <a:lnTo>
                    <a:pt x="137" y="1"/>
                  </a:lnTo>
                  <a:lnTo>
                    <a:pt x="153" y="0"/>
                  </a:lnTo>
                  <a:lnTo>
                    <a:pt x="1250" y="0"/>
                  </a:lnTo>
                  <a:lnTo>
                    <a:pt x="1265" y="1"/>
                  </a:lnTo>
                  <a:lnTo>
                    <a:pt x="1295" y="6"/>
                  </a:lnTo>
                  <a:lnTo>
                    <a:pt x="1322" y="18"/>
                  </a:lnTo>
                  <a:lnTo>
                    <a:pt x="1347" y="34"/>
                  </a:lnTo>
                  <a:lnTo>
                    <a:pt x="1368" y="54"/>
                  </a:lnTo>
                  <a:lnTo>
                    <a:pt x="1384" y="79"/>
                  </a:lnTo>
                  <a:lnTo>
                    <a:pt x="1396" y="104"/>
                  </a:lnTo>
                  <a:lnTo>
                    <a:pt x="1401" y="134"/>
                  </a:lnTo>
                  <a:lnTo>
                    <a:pt x="1402" y="149"/>
                  </a:lnTo>
                  <a:lnTo>
                    <a:pt x="1401" y="165"/>
                  </a:lnTo>
                  <a:lnTo>
                    <a:pt x="1396" y="194"/>
                  </a:lnTo>
                  <a:lnTo>
                    <a:pt x="1384" y="221"/>
                  </a:lnTo>
                  <a:lnTo>
                    <a:pt x="1368" y="245"/>
                  </a:lnTo>
                  <a:lnTo>
                    <a:pt x="1347" y="264"/>
                  </a:lnTo>
                  <a:lnTo>
                    <a:pt x="1322" y="280"/>
                  </a:lnTo>
                  <a:lnTo>
                    <a:pt x="1295" y="292"/>
                  </a:lnTo>
                  <a:lnTo>
                    <a:pt x="1265" y="298"/>
                  </a:lnTo>
                  <a:lnTo>
                    <a:pt x="1250" y="299"/>
                  </a:lnTo>
                  <a:lnTo>
                    <a:pt x="1250" y="2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auto">
            <a:xfrm>
              <a:off x="1286117" y="2706554"/>
              <a:ext cx="1384300" cy="1824038"/>
            </a:xfrm>
            <a:custGeom>
              <a:avLst/>
              <a:gdLst>
                <a:gd name="T0" fmla="*/ 3572 w 4358"/>
                <a:gd name="T1" fmla="*/ 4183 h 5746"/>
                <a:gd name="T2" fmla="*/ 3284 w 4358"/>
                <a:gd name="T3" fmla="*/ 4658 h 5746"/>
                <a:gd name="T4" fmla="*/ 3124 w 4358"/>
                <a:gd name="T5" fmla="*/ 5034 h 5746"/>
                <a:gd name="T6" fmla="*/ 3055 w 4358"/>
                <a:gd name="T7" fmla="*/ 5273 h 5746"/>
                <a:gd name="T8" fmla="*/ 3009 w 4358"/>
                <a:gd name="T9" fmla="*/ 5534 h 5746"/>
                <a:gd name="T10" fmla="*/ 2990 w 4358"/>
                <a:gd name="T11" fmla="*/ 5746 h 5746"/>
                <a:gd name="T12" fmla="*/ 1364 w 4358"/>
                <a:gd name="T13" fmla="*/ 5674 h 5746"/>
                <a:gd name="T14" fmla="*/ 1329 w 4358"/>
                <a:gd name="T15" fmla="*/ 5400 h 5746"/>
                <a:gd name="T16" fmla="*/ 1271 w 4358"/>
                <a:gd name="T17" fmla="*/ 5151 h 5746"/>
                <a:gd name="T18" fmla="*/ 1172 w 4358"/>
                <a:gd name="T19" fmla="*/ 4867 h 5746"/>
                <a:gd name="T20" fmla="*/ 964 w 4358"/>
                <a:gd name="T21" fmla="*/ 4463 h 5746"/>
                <a:gd name="T22" fmla="*/ 663 w 4358"/>
                <a:gd name="T23" fmla="*/ 4004 h 5746"/>
                <a:gd name="T24" fmla="*/ 357 w 4358"/>
                <a:gd name="T25" fmla="*/ 3536 h 5746"/>
                <a:gd name="T26" fmla="*/ 181 w 4358"/>
                <a:gd name="T27" fmla="*/ 3183 h 5746"/>
                <a:gd name="T28" fmla="*/ 101 w 4358"/>
                <a:gd name="T29" fmla="*/ 2963 h 5746"/>
                <a:gd name="T30" fmla="*/ 43 w 4358"/>
                <a:gd name="T31" fmla="*/ 2724 h 5746"/>
                <a:gd name="T32" fmla="*/ 8 w 4358"/>
                <a:gd name="T33" fmla="*/ 2463 h 5746"/>
                <a:gd name="T34" fmla="*/ 0 w 4358"/>
                <a:gd name="T35" fmla="*/ 2248 h 5746"/>
                <a:gd name="T36" fmla="*/ 19 w 4358"/>
                <a:gd name="T37" fmla="*/ 1930 h 5746"/>
                <a:gd name="T38" fmla="*/ 107 w 4358"/>
                <a:gd name="T39" fmla="*/ 1518 h 5746"/>
                <a:gd name="T40" fmla="*/ 262 w 4358"/>
                <a:gd name="T41" fmla="*/ 1130 h 5746"/>
                <a:gd name="T42" fmla="*/ 486 w 4358"/>
                <a:gd name="T43" fmla="*/ 779 h 5746"/>
                <a:gd name="T44" fmla="*/ 661 w 4358"/>
                <a:gd name="T45" fmla="*/ 584 h 5746"/>
                <a:gd name="T46" fmla="*/ 818 w 4358"/>
                <a:gd name="T47" fmla="*/ 444 h 5746"/>
                <a:gd name="T48" fmla="*/ 993 w 4358"/>
                <a:gd name="T49" fmla="*/ 321 h 5746"/>
                <a:gd name="T50" fmla="*/ 1184 w 4358"/>
                <a:gd name="T51" fmla="*/ 215 h 5746"/>
                <a:gd name="T52" fmla="*/ 1392 w 4358"/>
                <a:gd name="T53" fmla="*/ 129 h 5746"/>
                <a:gd name="T54" fmla="*/ 1616 w 4358"/>
                <a:gd name="T55" fmla="*/ 63 h 5746"/>
                <a:gd name="T56" fmla="*/ 1856 w 4358"/>
                <a:gd name="T57" fmla="*/ 20 h 5746"/>
                <a:gd name="T58" fmla="*/ 2112 w 4358"/>
                <a:gd name="T59" fmla="*/ 1 h 5746"/>
                <a:gd name="T60" fmla="*/ 2246 w 4358"/>
                <a:gd name="T61" fmla="*/ 1 h 5746"/>
                <a:gd name="T62" fmla="*/ 2502 w 4358"/>
                <a:gd name="T63" fmla="*/ 20 h 5746"/>
                <a:gd name="T64" fmla="*/ 2742 w 4358"/>
                <a:gd name="T65" fmla="*/ 63 h 5746"/>
                <a:gd name="T66" fmla="*/ 2967 w 4358"/>
                <a:gd name="T67" fmla="*/ 129 h 5746"/>
                <a:gd name="T68" fmla="*/ 3174 w 4358"/>
                <a:gd name="T69" fmla="*/ 215 h 5746"/>
                <a:gd name="T70" fmla="*/ 3365 w 4358"/>
                <a:gd name="T71" fmla="*/ 321 h 5746"/>
                <a:gd name="T72" fmla="*/ 3540 w 4358"/>
                <a:gd name="T73" fmla="*/ 444 h 5746"/>
                <a:gd name="T74" fmla="*/ 3698 w 4358"/>
                <a:gd name="T75" fmla="*/ 584 h 5746"/>
                <a:gd name="T76" fmla="*/ 3873 w 4358"/>
                <a:gd name="T77" fmla="*/ 779 h 5746"/>
                <a:gd name="T78" fmla="*/ 4096 w 4358"/>
                <a:gd name="T79" fmla="*/ 1130 h 5746"/>
                <a:gd name="T80" fmla="*/ 4252 w 4358"/>
                <a:gd name="T81" fmla="*/ 1518 h 5746"/>
                <a:gd name="T82" fmla="*/ 4339 w 4358"/>
                <a:gd name="T83" fmla="*/ 1930 h 5746"/>
                <a:gd name="T84" fmla="*/ 4358 w 4358"/>
                <a:gd name="T85" fmla="*/ 2248 h 5746"/>
                <a:gd name="T86" fmla="*/ 4350 w 4358"/>
                <a:gd name="T87" fmla="*/ 2463 h 5746"/>
                <a:gd name="T88" fmla="*/ 4316 w 4358"/>
                <a:gd name="T89" fmla="*/ 2724 h 5746"/>
                <a:gd name="T90" fmla="*/ 4256 w 4358"/>
                <a:gd name="T91" fmla="*/ 2963 h 5746"/>
                <a:gd name="T92" fmla="*/ 4177 w 4358"/>
                <a:gd name="T93" fmla="*/ 3183 h 5746"/>
                <a:gd name="T94" fmla="*/ 4001 w 4358"/>
                <a:gd name="T95" fmla="*/ 3536 h 5746"/>
                <a:gd name="T96" fmla="*/ 3696 w 4358"/>
                <a:gd name="T97" fmla="*/ 4004 h 5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358" h="5746">
                  <a:moveTo>
                    <a:pt x="3696" y="4004"/>
                  </a:moveTo>
                  <a:lnTo>
                    <a:pt x="3572" y="4183"/>
                  </a:lnTo>
                  <a:lnTo>
                    <a:pt x="3394" y="4463"/>
                  </a:lnTo>
                  <a:lnTo>
                    <a:pt x="3284" y="4658"/>
                  </a:lnTo>
                  <a:lnTo>
                    <a:pt x="3187" y="4867"/>
                  </a:lnTo>
                  <a:lnTo>
                    <a:pt x="3124" y="5034"/>
                  </a:lnTo>
                  <a:lnTo>
                    <a:pt x="3088" y="5151"/>
                  </a:lnTo>
                  <a:lnTo>
                    <a:pt x="3055" y="5273"/>
                  </a:lnTo>
                  <a:lnTo>
                    <a:pt x="3029" y="5400"/>
                  </a:lnTo>
                  <a:lnTo>
                    <a:pt x="3009" y="5534"/>
                  </a:lnTo>
                  <a:lnTo>
                    <a:pt x="2995" y="5674"/>
                  </a:lnTo>
                  <a:lnTo>
                    <a:pt x="2990" y="5746"/>
                  </a:lnTo>
                  <a:lnTo>
                    <a:pt x="1368" y="5746"/>
                  </a:lnTo>
                  <a:lnTo>
                    <a:pt x="1364" y="5674"/>
                  </a:lnTo>
                  <a:lnTo>
                    <a:pt x="1350" y="5534"/>
                  </a:lnTo>
                  <a:lnTo>
                    <a:pt x="1329" y="5400"/>
                  </a:lnTo>
                  <a:lnTo>
                    <a:pt x="1303" y="5273"/>
                  </a:lnTo>
                  <a:lnTo>
                    <a:pt x="1271" y="5151"/>
                  </a:lnTo>
                  <a:lnTo>
                    <a:pt x="1234" y="5034"/>
                  </a:lnTo>
                  <a:lnTo>
                    <a:pt x="1172" y="4867"/>
                  </a:lnTo>
                  <a:lnTo>
                    <a:pt x="1073" y="4658"/>
                  </a:lnTo>
                  <a:lnTo>
                    <a:pt x="964" y="4463"/>
                  </a:lnTo>
                  <a:lnTo>
                    <a:pt x="786" y="4183"/>
                  </a:lnTo>
                  <a:lnTo>
                    <a:pt x="663" y="4004"/>
                  </a:lnTo>
                  <a:lnTo>
                    <a:pt x="535" y="3818"/>
                  </a:lnTo>
                  <a:lnTo>
                    <a:pt x="357" y="3536"/>
                  </a:lnTo>
                  <a:lnTo>
                    <a:pt x="251" y="3339"/>
                  </a:lnTo>
                  <a:lnTo>
                    <a:pt x="181" y="3183"/>
                  </a:lnTo>
                  <a:lnTo>
                    <a:pt x="139" y="3075"/>
                  </a:lnTo>
                  <a:lnTo>
                    <a:pt x="101" y="2963"/>
                  </a:lnTo>
                  <a:lnTo>
                    <a:pt x="70" y="2846"/>
                  </a:lnTo>
                  <a:lnTo>
                    <a:pt x="43" y="2724"/>
                  </a:lnTo>
                  <a:lnTo>
                    <a:pt x="22" y="2597"/>
                  </a:lnTo>
                  <a:lnTo>
                    <a:pt x="8" y="2463"/>
                  </a:lnTo>
                  <a:lnTo>
                    <a:pt x="1" y="2321"/>
                  </a:lnTo>
                  <a:lnTo>
                    <a:pt x="0" y="2248"/>
                  </a:lnTo>
                  <a:lnTo>
                    <a:pt x="2" y="2142"/>
                  </a:lnTo>
                  <a:lnTo>
                    <a:pt x="19" y="1930"/>
                  </a:lnTo>
                  <a:lnTo>
                    <a:pt x="54" y="1722"/>
                  </a:lnTo>
                  <a:lnTo>
                    <a:pt x="107" y="1518"/>
                  </a:lnTo>
                  <a:lnTo>
                    <a:pt x="176" y="1320"/>
                  </a:lnTo>
                  <a:lnTo>
                    <a:pt x="262" y="1130"/>
                  </a:lnTo>
                  <a:lnTo>
                    <a:pt x="366" y="948"/>
                  </a:lnTo>
                  <a:lnTo>
                    <a:pt x="486" y="779"/>
                  </a:lnTo>
                  <a:lnTo>
                    <a:pt x="588" y="660"/>
                  </a:lnTo>
                  <a:lnTo>
                    <a:pt x="661" y="584"/>
                  </a:lnTo>
                  <a:lnTo>
                    <a:pt x="737" y="512"/>
                  </a:lnTo>
                  <a:lnTo>
                    <a:pt x="818" y="444"/>
                  </a:lnTo>
                  <a:lnTo>
                    <a:pt x="904" y="380"/>
                  </a:lnTo>
                  <a:lnTo>
                    <a:pt x="993" y="321"/>
                  </a:lnTo>
                  <a:lnTo>
                    <a:pt x="1087" y="266"/>
                  </a:lnTo>
                  <a:lnTo>
                    <a:pt x="1184" y="215"/>
                  </a:lnTo>
                  <a:lnTo>
                    <a:pt x="1286" y="170"/>
                  </a:lnTo>
                  <a:lnTo>
                    <a:pt x="1392" y="129"/>
                  </a:lnTo>
                  <a:lnTo>
                    <a:pt x="1502" y="93"/>
                  </a:lnTo>
                  <a:lnTo>
                    <a:pt x="1616" y="63"/>
                  </a:lnTo>
                  <a:lnTo>
                    <a:pt x="1734" y="38"/>
                  </a:lnTo>
                  <a:lnTo>
                    <a:pt x="1856" y="20"/>
                  </a:lnTo>
                  <a:lnTo>
                    <a:pt x="1983" y="7"/>
                  </a:lnTo>
                  <a:lnTo>
                    <a:pt x="2112" y="1"/>
                  </a:lnTo>
                  <a:lnTo>
                    <a:pt x="2179" y="0"/>
                  </a:lnTo>
                  <a:lnTo>
                    <a:pt x="2246" y="1"/>
                  </a:lnTo>
                  <a:lnTo>
                    <a:pt x="2376" y="7"/>
                  </a:lnTo>
                  <a:lnTo>
                    <a:pt x="2502" y="20"/>
                  </a:lnTo>
                  <a:lnTo>
                    <a:pt x="2624" y="38"/>
                  </a:lnTo>
                  <a:lnTo>
                    <a:pt x="2742" y="63"/>
                  </a:lnTo>
                  <a:lnTo>
                    <a:pt x="2856" y="93"/>
                  </a:lnTo>
                  <a:lnTo>
                    <a:pt x="2967" y="129"/>
                  </a:lnTo>
                  <a:lnTo>
                    <a:pt x="3072" y="170"/>
                  </a:lnTo>
                  <a:lnTo>
                    <a:pt x="3174" y="215"/>
                  </a:lnTo>
                  <a:lnTo>
                    <a:pt x="3271" y="266"/>
                  </a:lnTo>
                  <a:lnTo>
                    <a:pt x="3365" y="321"/>
                  </a:lnTo>
                  <a:lnTo>
                    <a:pt x="3455" y="380"/>
                  </a:lnTo>
                  <a:lnTo>
                    <a:pt x="3540" y="444"/>
                  </a:lnTo>
                  <a:lnTo>
                    <a:pt x="3621" y="512"/>
                  </a:lnTo>
                  <a:lnTo>
                    <a:pt x="3698" y="584"/>
                  </a:lnTo>
                  <a:lnTo>
                    <a:pt x="3770" y="660"/>
                  </a:lnTo>
                  <a:lnTo>
                    <a:pt x="3873" y="779"/>
                  </a:lnTo>
                  <a:lnTo>
                    <a:pt x="3993" y="948"/>
                  </a:lnTo>
                  <a:lnTo>
                    <a:pt x="4096" y="1130"/>
                  </a:lnTo>
                  <a:lnTo>
                    <a:pt x="4183" y="1320"/>
                  </a:lnTo>
                  <a:lnTo>
                    <a:pt x="4252" y="1518"/>
                  </a:lnTo>
                  <a:lnTo>
                    <a:pt x="4305" y="1722"/>
                  </a:lnTo>
                  <a:lnTo>
                    <a:pt x="4339" y="1930"/>
                  </a:lnTo>
                  <a:lnTo>
                    <a:pt x="4357" y="2142"/>
                  </a:lnTo>
                  <a:lnTo>
                    <a:pt x="4358" y="2248"/>
                  </a:lnTo>
                  <a:lnTo>
                    <a:pt x="4358" y="2321"/>
                  </a:lnTo>
                  <a:lnTo>
                    <a:pt x="4350" y="2463"/>
                  </a:lnTo>
                  <a:lnTo>
                    <a:pt x="4336" y="2597"/>
                  </a:lnTo>
                  <a:lnTo>
                    <a:pt x="4316" y="2724"/>
                  </a:lnTo>
                  <a:lnTo>
                    <a:pt x="4289" y="2846"/>
                  </a:lnTo>
                  <a:lnTo>
                    <a:pt x="4256" y="2963"/>
                  </a:lnTo>
                  <a:lnTo>
                    <a:pt x="4219" y="3075"/>
                  </a:lnTo>
                  <a:lnTo>
                    <a:pt x="4177" y="3183"/>
                  </a:lnTo>
                  <a:lnTo>
                    <a:pt x="4107" y="3339"/>
                  </a:lnTo>
                  <a:lnTo>
                    <a:pt x="4001" y="3536"/>
                  </a:lnTo>
                  <a:lnTo>
                    <a:pt x="3823" y="3818"/>
                  </a:lnTo>
                  <a:lnTo>
                    <a:pt x="3696" y="4004"/>
                  </a:lnTo>
                  <a:lnTo>
                    <a:pt x="3696" y="4004"/>
                  </a:lnTo>
                  <a:close/>
                </a:path>
              </a:pathLst>
            </a:custGeom>
            <a:solidFill>
              <a:schemeClr val="bg1"/>
            </a:solidFill>
            <a:ln w="127000">
              <a:solidFill>
                <a:schemeClr val="bg1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3784846" y="4666184"/>
            <a:ext cx="82586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01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784846" y="3231170"/>
            <a:ext cx="82586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02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4914881" y="2001072"/>
            <a:ext cx="82586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03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98366" y="2001072"/>
            <a:ext cx="82586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04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599674" y="3231170"/>
            <a:ext cx="82586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05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7647187" y="4666184"/>
            <a:ext cx="82586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06</a:t>
            </a:r>
          </a:p>
        </p:txBody>
      </p:sp>
      <p:sp>
        <p:nvSpPr>
          <p:cNvPr id="47" name="Text Placeholder 33"/>
          <p:cNvSpPr>
            <a:spLocks noGrp="1"/>
          </p:cNvSpPr>
          <p:nvPr>
            <p:ph type="body" sz="quarter" idx="68"/>
          </p:nvPr>
        </p:nvSpPr>
        <p:spPr>
          <a:xfrm>
            <a:off x="926792" y="1450310"/>
            <a:ext cx="3189244" cy="828561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endParaRPr lang="pt-PT"/>
          </a:p>
        </p:txBody>
      </p:sp>
      <p:sp>
        <p:nvSpPr>
          <p:cNvPr id="49" name="Text Placeholder 33"/>
          <p:cNvSpPr>
            <a:spLocks noGrp="1"/>
          </p:cNvSpPr>
          <p:nvPr>
            <p:ph type="body" sz="quarter" idx="69"/>
          </p:nvPr>
        </p:nvSpPr>
        <p:spPr>
          <a:xfrm>
            <a:off x="334182" y="2765837"/>
            <a:ext cx="3189244" cy="828561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endParaRPr lang="pt-PT"/>
          </a:p>
        </p:txBody>
      </p:sp>
      <p:sp>
        <p:nvSpPr>
          <p:cNvPr id="50" name="Text Placeholder 33"/>
          <p:cNvSpPr>
            <a:spLocks noGrp="1"/>
          </p:cNvSpPr>
          <p:nvPr>
            <p:ph type="body" sz="quarter" idx="70"/>
          </p:nvPr>
        </p:nvSpPr>
        <p:spPr>
          <a:xfrm>
            <a:off x="177328" y="4666184"/>
            <a:ext cx="3189244" cy="828561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endParaRPr lang="pt-PT"/>
          </a:p>
        </p:txBody>
      </p:sp>
      <p:sp>
        <p:nvSpPr>
          <p:cNvPr id="51" name="Text Placeholder 33"/>
          <p:cNvSpPr>
            <a:spLocks noGrp="1"/>
          </p:cNvSpPr>
          <p:nvPr>
            <p:ph type="body" sz="quarter" idx="71"/>
          </p:nvPr>
        </p:nvSpPr>
        <p:spPr>
          <a:xfrm>
            <a:off x="7925519" y="1450310"/>
            <a:ext cx="3189244" cy="828561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endParaRPr lang="pt-PT"/>
          </a:p>
        </p:txBody>
      </p:sp>
      <p:sp>
        <p:nvSpPr>
          <p:cNvPr id="52" name="Text Placeholder 33"/>
          <p:cNvSpPr>
            <a:spLocks noGrp="1"/>
          </p:cNvSpPr>
          <p:nvPr>
            <p:ph type="body" sz="quarter" idx="72"/>
          </p:nvPr>
        </p:nvSpPr>
        <p:spPr>
          <a:xfrm>
            <a:off x="8758229" y="2765836"/>
            <a:ext cx="3189244" cy="828561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endParaRPr lang="pt-PT"/>
          </a:p>
        </p:txBody>
      </p:sp>
      <p:sp>
        <p:nvSpPr>
          <p:cNvPr id="53" name="Text Placeholder 33"/>
          <p:cNvSpPr>
            <a:spLocks noGrp="1"/>
          </p:cNvSpPr>
          <p:nvPr>
            <p:ph type="body" sz="quarter" idx="73"/>
          </p:nvPr>
        </p:nvSpPr>
        <p:spPr>
          <a:xfrm>
            <a:off x="8758229" y="4672431"/>
            <a:ext cx="3189244" cy="828561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endParaRPr lang="pt-PT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52F47D2-76EB-43C1-9246-326ED626B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4231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95734" y="5939564"/>
            <a:ext cx="5086829" cy="4572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695734" y="971570"/>
            <a:ext cx="5086829" cy="4572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6" name="Folded Corner 5"/>
          <p:cNvSpPr/>
          <p:nvPr userDrawn="1"/>
        </p:nvSpPr>
        <p:spPr>
          <a:xfrm>
            <a:off x="1151451" y="1022388"/>
            <a:ext cx="9793088" cy="4917175"/>
          </a:xfrm>
          <a:prstGeom prst="foldedCorner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10000"/>
                  <a:lumOff val="90000"/>
                </a:schemeClr>
              </a:gs>
              <a:gs pos="100000">
                <a:schemeClr val="tx1">
                  <a:lumMod val="10000"/>
                  <a:lumOff val="9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853440" rIns="243840" bIns="24384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en-US" sz="2133">
              <a:solidFill>
                <a:schemeClr val="tx1"/>
              </a:solidFill>
              <a:latin typeface="Roboto Thin" pitchFamily="2" charset="0"/>
              <a:ea typeface="Roboto Thin" pitchFamily="2" charset="0"/>
            </a:endParaRPr>
          </a:p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en-US" sz="2133">
              <a:solidFill>
                <a:schemeClr val="tx1"/>
              </a:solidFill>
              <a:latin typeface="Roboto Thin" pitchFamily="2" charset="0"/>
              <a:ea typeface="Roboto Thin" pitchFamily="2" charset="0"/>
            </a:endParaRPr>
          </a:p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en-US" sz="3600">
                <a:solidFill>
                  <a:schemeClr val="tx1"/>
                </a:solidFill>
                <a:latin typeface="Roboto Thin" pitchFamily="2" charset="0"/>
                <a:ea typeface="Roboto Thin" pitchFamily="2" charset="0"/>
              </a:rPr>
              <a:t>THANK YOU FOR YOUR TIME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43873" y="3284984"/>
            <a:ext cx="272363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61384" y="3665431"/>
            <a:ext cx="5544616" cy="344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361384" y="4042930"/>
            <a:ext cx="5544083" cy="827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171446" indent="0" algn="ctr">
              <a:buNone/>
              <a:defRPr sz="900" baseline="0"/>
            </a:lvl2pPr>
            <a:lvl3pPr algn="ctr">
              <a:defRPr sz="900"/>
            </a:lvl3pPr>
            <a:lvl4pPr algn="ctr">
              <a:defRPr sz="900"/>
            </a:lvl4pPr>
            <a:lvl5pPr algn="ctr">
              <a:defRPr sz="900"/>
            </a:lvl5pPr>
          </a:lstStyle>
          <a:p>
            <a:pPr lvl="0"/>
            <a:r>
              <a:rPr lang="pt-PT" err="1"/>
              <a:t>Presenter</a:t>
            </a:r>
            <a:r>
              <a:rPr lang="pt-PT"/>
              <a:t> job role</a:t>
            </a:r>
          </a:p>
          <a:p>
            <a:pPr lvl="1"/>
            <a:r>
              <a:rPr lang="pt-PT" err="1"/>
              <a:t>Presenter</a:t>
            </a:r>
            <a:r>
              <a:rPr lang="pt-PT"/>
              <a:t> email</a:t>
            </a:r>
          </a:p>
        </p:txBody>
      </p:sp>
      <p:pic>
        <p:nvPicPr>
          <p:cNvPr id="11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70" y="1537504"/>
            <a:ext cx="3027466" cy="6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5556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5556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504769"/>
            <a:ext cx="10363200" cy="3679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37741"/>
            <a:ext cx="10363200" cy="429768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1828800" y="917196"/>
            <a:ext cx="8534400" cy="2880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143082" y="1232756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8840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8658-5A1D-E516-B30D-2CA0D644A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3F880-4E63-9EBE-66A9-A1A3DD080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46A10-CE26-769B-E0E3-7F895081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5DC9E-3FDD-1AD8-5AA7-AFEE25E4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F7BC4-C07D-ED2A-E974-3F252AB9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05666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ECB2-B312-0F83-D99C-703A38F0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0DE1-7577-6D7C-744D-60EB2B18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D3181-7C73-DAED-98C1-0F279DA3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B46D8-AE5C-8515-31F5-B4F34573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72121-BAA9-9059-7648-D497D482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78278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34A6-3182-42A6-64DB-C5EB3015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5B87C-50A2-430C-7BA5-90929F7D7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A065-4F5C-C265-20BF-64400157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4C6FE-2CD5-E857-F197-209822E7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6AC55-CF7F-AAFD-8911-94D5D35D2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908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61" y="1351997"/>
            <a:ext cx="11277312" cy="4297680"/>
          </a:xfrm>
          <a:prstGeom prst="rect">
            <a:avLst/>
          </a:prstGeom>
        </p:spPr>
        <p:txBody>
          <a:bodyPr/>
          <a:lstStyle>
            <a:lvl1pPr algn="just">
              <a:spcBef>
                <a:spcPts val="900"/>
              </a:spcBef>
              <a:buClr>
                <a:srgbClr val="565559"/>
              </a:buClr>
              <a:defRPr sz="1400"/>
            </a:lvl1pPr>
            <a:lvl2pPr algn="just">
              <a:spcBef>
                <a:spcPts val="900"/>
              </a:spcBef>
              <a:buClr>
                <a:srgbClr val="565559"/>
              </a:buClr>
              <a:defRPr sz="1400"/>
            </a:lvl2pPr>
            <a:lvl3pPr algn="just">
              <a:spcBef>
                <a:spcPts val="900"/>
              </a:spcBef>
              <a:buClr>
                <a:srgbClr val="565559"/>
              </a:buClr>
              <a:defRPr sz="1400"/>
            </a:lvl3pPr>
            <a:lvl4pPr algn="just">
              <a:spcBef>
                <a:spcPts val="900"/>
              </a:spcBef>
              <a:buClr>
                <a:srgbClr val="565559"/>
              </a:buClr>
              <a:defRPr sz="1400"/>
            </a:lvl4pPr>
            <a:lvl5pPr algn="just">
              <a:spcBef>
                <a:spcPts val="900"/>
              </a:spcBef>
              <a:buClr>
                <a:srgbClr val="565559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0" name="Straight Connector 99"/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BD71EFD-4297-4E62-84D6-E4FC1576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Section</a:t>
            </a:r>
            <a:r>
              <a:rPr lang="pt-PT" noProof="0"/>
              <a:t> </a:t>
            </a:r>
            <a:r>
              <a:rPr lang="pt-PT" noProof="0" err="1"/>
              <a:t>Title</a:t>
            </a:r>
            <a:endParaRPr lang="pt-PT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A671B5-D3A2-AD10-00F9-0186ECC03C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928561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2F0F-54EE-45C6-400F-559C70F0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81104-00E2-CA3F-6A1E-510A299EC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311B9-30B5-2256-33AC-4A1865BD6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608CF-2A4D-6081-90ED-6E0AFE7C8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A8F50-21F1-4CD9-64F5-EE669A82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3F4AE-3774-D7E3-72B9-4B0B5D05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31744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DA2D-1EC6-C562-989F-98417236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78CD6-C5E1-10C9-1333-C3FB96A5A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CA07D-C992-A71F-1D7F-CF4BB28E0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C8CE5-F2B7-E6AF-3157-043A48955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C6A16-4DA0-F80C-4B7D-E904AA57C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569EF7-13C9-21CF-87A6-6CC8AAC67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8DE0B-68B1-A309-5FF0-F75D0791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E62D1-886B-9AD1-5DC9-50D37CB0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9662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715B-1CE5-B07A-699A-1DB07C69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A7F43-5931-CB45-F393-3CA056E5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C56EA-BEE5-32A6-26B7-47B8E7FF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349DB-6A39-7696-0E52-6AF4E7C3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551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B786F-1DA1-A213-35BF-DA4DD32A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7FD2BC-841E-30F0-1A83-7EA4A4E1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6627E-5434-5517-7718-C8C1703C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28971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E4B8-6FAD-53D3-58B4-E035A625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BA5B-31A1-F922-6D1F-26DF606B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5EED3-478D-0A83-034D-24C1275B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623D7-2815-B875-DB2D-094516B44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17D5A-18F7-F7F9-65DC-3DF2F319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2B753-823A-4F71-B183-259E34A8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6965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A1C8-50D9-B746-3126-34DD7677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968CE-9B41-1A9D-EB49-8C20CB6F04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3FD4E-F50D-D6D5-31CA-3623E034B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3807B-695E-6CFA-110D-90E4CB6C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5F507-DD1C-A352-8D97-6DB2E137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4908D-0109-F611-3338-0B74F9F0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1402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A4A3-1E9B-B610-F050-A484816E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D4CEB-01E3-B5DF-B95A-561D21BA6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7DE8E-7D3B-28AE-637B-A33B165D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71350-19EE-6C5D-7A80-FDB13227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5376-7B25-3A62-03B0-3BD76E73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37412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FEB8B2-9DB5-04F8-652D-158C6B46F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5F077-BA1C-5602-03C7-4962CB852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4669A-41DC-DF5D-CFFE-BAB754D3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A4FE-8112-6B4B-CB7E-8C60AF7D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C25C-A212-3718-AEFB-5895B1BC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1363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Content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4761" y="2090055"/>
            <a:ext cx="11277312" cy="2307774"/>
          </a:xfrm>
          <a:prstGeom prst="rect">
            <a:avLst/>
          </a:prstGeom>
        </p:spPr>
        <p:txBody>
          <a:bodyPr/>
          <a:lstStyle>
            <a:lvl1pPr marL="285750" indent="-285750" algn="just">
              <a:spcBef>
                <a:spcPts val="900"/>
              </a:spcBef>
              <a:buClr>
                <a:srgbClr val="565559"/>
              </a:buClr>
              <a:buFont typeface="Wingdings" panose="05000000000000000000" pitchFamily="2" charset="2"/>
              <a:buChar char="§"/>
              <a:defRPr sz="1400"/>
            </a:lvl1pPr>
            <a:lvl2pPr algn="just">
              <a:spcBef>
                <a:spcPts val="900"/>
              </a:spcBef>
              <a:buClr>
                <a:srgbClr val="565559"/>
              </a:buClr>
              <a:defRPr sz="1400"/>
            </a:lvl2pPr>
            <a:lvl3pPr algn="just">
              <a:spcBef>
                <a:spcPts val="900"/>
              </a:spcBef>
              <a:buClr>
                <a:srgbClr val="565559"/>
              </a:buClr>
              <a:defRPr sz="1400"/>
            </a:lvl3pPr>
            <a:lvl4pPr algn="just">
              <a:spcBef>
                <a:spcPts val="900"/>
              </a:spcBef>
              <a:buClr>
                <a:srgbClr val="565559"/>
              </a:buClr>
              <a:defRPr sz="1400"/>
            </a:lvl4pPr>
            <a:lvl5pPr algn="just">
              <a:spcBef>
                <a:spcPts val="900"/>
              </a:spcBef>
              <a:buClr>
                <a:srgbClr val="565559"/>
              </a:buClr>
              <a:defRPr sz="1400"/>
            </a:lvl5pPr>
          </a:lstStyle>
          <a:p>
            <a:r>
              <a:rPr lang="pt-PT">
                <a:solidFill>
                  <a:srgbClr val="57565A"/>
                </a:solidFill>
                <a:highlight>
                  <a:srgbClr val="FFFF00"/>
                </a:highlight>
              </a:rPr>
              <a:t>[Identificar Área de intervenção]</a:t>
            </a:r>
            <a:r>
              <a:rPr lang="pt-PT">
                <a:solidFill>
                  <a:srgbClr val="57565A"/>
                </a:solidFill>
              </a:rPr>
              <a:t> </a:t>
            </a:r>
            <a:r>
              <a:rPr lang="pt-PT">
                <a:solidFill>
                  <a:schemeClr val="tx1">
                    <a:lumMod val="60000"/>
                    <a:lumOff val="40000"/>
                  </a:schemeClr>
                </a:solidFill>
              </a:rPr>
              <a:t>(</a:t>
            </a:r>
            <a:r>
              <a:rPr lang="pt-PT" err="1">
                <a:solidFill>
                  <a:schemeClr val="tx1">
                    <a:lumMod val="60000"/>
                    <a:lumOff val="40000"/>
                  </a:schemeClr>
                </a:solidFill>
              </a:rPr>
              <a:t>ex</a:t>
            </a:r>
            <a:r>
              <a:rPr lang="pt-PT">
                <a:solidFill>
                  <a:schemeClr val="tx1">
                    <a:lumMod val="60000"/>
                    <a:lumOff val="40000"/>
                  </a:schemeClr>
                </a:solidFill>
              </a:rPr>
              <a:t>:. Consultoria Tecnológica relacionada com a implementação da Microsoft Dynamics 365 Customer Service)</a:t>
            </a:r>
          </a:p>
          <a:p>
            <a:pPr lvl="1"/>
            <a:r>
              <a:rPr lang="pt-PT">
                <a:solidFill>
                  <a:srgbClr val="57565A"/>
                </a:solidFill>
                <a:highlight>
                  <a:srgbClr val="FFFF00"/>
                </a:highlight>
              </a:rPr>
              <a:t>[Detalhe das atividades a desenvolver no contexto da área de intervenção];</a:t>
            </a:r>
            <a:r>
              <a:rPr lang="pt-PT">
                <a:solidFill>
                  <a:srgbClr val="57565A"/>
                </a:solidFill>
              </a:rPr>
              <a:t> </a:t>
            </a:r>
            <a:r>
              <a:rPr lang="pt-PT">
                <a:solidFill>
                  <a:schemeClr val="tx1">
                    <a:lumMod val="60000"/>
                    <a:lumOff val="40000"/>
                  </a:schemeClr>
                </a:solidFill>
              </a:rPr>
              <a:t>(</a:t>
            </a:r>
            <a:r>
              <a:rPr lang="pt-PT" err="1">
                <a:solidFill>
                  <a:schemeClr val="tx1">
                    <a:lumMod val="60000"/>
                    <a:lumOff val="40000"/>
                  </a:schemeClr>
                </a:solidFill>
              </a:rPr>
              <a:t>ex</a:t>
            </a:r>
            <a:r>
              <a:rPr lang="pt-PT">
                <a:solidFill>
                  <a:schemeClr val="tx1">
                    <a:lumMod val="60000"/>
                    <a:lumOff val="40000"/>
                  </a:schemeClr>
                </a:solidFill>
              </a:rPr>
              <a:t>:. Correções e desenvolvimentos sobre tecnologia Dynamics 365 como configurações, customizações e novos desenvolvimentos sobre a mesma instalação, identificados ou não em </a:t>
            </a:r>
            <a:r>
              <a:rPr lang="pt-PT" err="1">
                <a:solidFill>
                  <a:schemeClr val="tx1">
                    <a:lumMod val="60000"/>
                    <a:lumOff val="40000"/>
                  </a:schemeClr>
                </a:solidFill>
              </a:rPr>
              <a:t>Backlog</a:t>
            </a:r>
            <a:r>
              <a:rPr lang="pt-PT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</a:p>
          <a:p>
            <a:pPr lvl="1"/>
            <a:r>
              <a:rPr lang="pt-PT">
                <a:solidFill>
                  <a:srgbClr val="57565A"/>
                </a:solidFill>
                <a:highlight>
                  <a:srgbClr val="FFFF00"/>
                </a:highlight>
              </a:rPr>
              <a:t>[Detalhe das atividades a desenvolver no contexto da área de intervenção]. </a:t>
            </a:r>
          </a:p>
          <a:p>
            <a:r>
              <a:rPr lang="pt-PT">
                <a:solidFill>
                  <a:srgbClr val="57565A"/>
                </a:solidFill>
                <a:highlight>
                  <a:srgbClr val="FFFF00"/>
                </a:highlight>
              </a:rPr>
              <a:t>[Identificar Área de Intervenção]</a:t>
            </a:r>
            <a:r>
              <a:rPr lang="pt-PT">
                <a:solidFill>
                  <a:srgbClr val="57565A"/>
                </a:solidFill>
              </a:rPr>
              <a:t> </a:t>
            </a:r>
            <a:r>
              <a:rPr lang="pt-PT">
                <a:solidFill>
                  <a:schemeClr val="tx1">
                    <a:lumMod val="60000"/>
                    <a:lumOff val="40000"/>
                  </a:schemeClr>
                </a:solidFill>
              </a:rPr>
              <a:t>(</a:t>
            </a:r>
            <a:r>
              <a:rPr lang="pt-PT" err="1">
                <a:solidFill>
                  <a:schemeClr val="tx1">
                    <a:lumMod val="60000"/>
                    <a:lumOff val="40000"/>
                  </a:schemeClr>
                </a:solidFill>
              </a:rPr>
              <a:t>ex</a:t>
            </a:r>
            <a:r>
              <a:rPr lang="pt-PT">
                <a:solidFill>
                  <a:schemeClr val="tx1">
                    <a:lumMod val="60000"/>
                    <a:lumOff val="40000"/>
                  </a:schemeClr>
                </a:solidFill>
              </a:rPr>
              <a:t>:. Instalação, Atualização e Configuração de software relevante para o correto funcionamento da solução em causa )</a:t>
            </a:r>
          </a:p>
          <a:p>
            <a:pPr lvl="1"/>
            <a:r>
              <a:rPr lang="pt-PT">
                <a:solidFill>
                  <a:srgbClr val="57565A"/>
                </a:solidFill>
                <a:highlight>
                  <a:srgbClr val="FFFF00"/>
                </a:highlight>
              </a:rPr>
              <a:t>[Detalhe das atividades a desenvolver no contexto da área de intervenção.] </a:t>
            </a:r>
          </a:p>
          <a:p>
            <a:r>
              <a:rPr lang="pt-PT">
                <a:solidFill>
                  <a:srgbClr val="57565A"/>
                </a:solidFill>
                <a:highlight>
                  <a:srgbClr val="FFFF00"/>
                </a:highlight>
              </a:rPr>
              <a:t>[Identificar Área de Intervenção]</a:t>
            </a:r>
            <a:r>
              <a:rPr lang="pt-PT">
                <a:solidFill>
                  <a:schemeClr val="tx1">
                    <a:lumMod val="60000"/>
                    <a:lumOff val="40000"/>
                  </a:schemeClr>
                </a:solidFill>
              </a:rPr>
              <a:t> (</a:t>
            </a:r>
            <a:r>
              <a:rPr lang="pt-PT" err="1">
                <a:solidFill>
                  <a:schemeClr val="tx1">
                    <a:lumMod val="60000"/>
                    <a:lumOff val="40000"/>
                  </a:schemeClr>
                </a:solidFill>
              </a:rPr>
              <a:t>ex</a:t>
            </a:r>
            <a:r>
              <a:rPr lang="pt-PT">
                <a:solidFill>
                  <a:schemeClr val="tx1">
                    <a:lumMod val="60000"/>
                    <a:lumOff val="40000"/>
                  </a:schemeClr>
                </a:solidFill>
              </a:rPr>
              <a:t>:. Instalação e configuração de software fornecido pela Unipartner)</a:t>
            </a:r>
          </a:p>
          <a:p>
            <a:pPr lvl="0"/>
            <a:endParaRPr lang="en-US"/>
          </a:p>
        </p:txBody>
      </p:sp>
      <p:cxnSp>
        <p:nvCxnSpPr>
          <p:cNvPr id="100" name="Straight Connector 99"/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BD71EFD-4297-4E62-84D6-E4FC1576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A671B5-D3A2-AD10-00F9-0186ECC03C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6F8B0-7C0A-8388-4C18-5EF6769C5E45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52241" y="1338263"/>
            <a:ext cx="10687519" cy="62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3355CF-8FD7-E141-3129-0E476C8E1A0E}"/>
              </a:ext>
            </a:extLst>
          </p:cNvPr>
          <p:cNvSpPr>
            <a:spLocks noGrp="1"/>
          </p:cNvSpPr>
          <p:nvPr>
            <p:ph idx="73"/>
          </p:nvPr>
        </p:nvSpPr>
        <p:spPr>
          <a:xfrm>
            <a:off x="454761" y="4441367"/>
            <a:ext cx="11277312" cy="1534886"/>
          </a:xfrm>
          <a:prstGeom prst="rect">
            <a:avLst/>
          </a:prstGeom>
        </p:spPr>
        <p:txBody>
          <a:bodyPr/>
          <a:lstStyle>
            <a:lvl1pPr algn="just">
              <a:spcBef>
                <a:spcPts val="900"/>
              </a:spcBef>
              <a:buClr>
                <a:srgbClr val="565559"/>
              </a:buClr>
              <a:defRPr sz="1400"/>
            </a:lvl1pPr>
            <a:lvl2pPr algn="just">
              <a:spcBef>
                <a:spcPts val="900"/>
              </a:spcBef>
              <a:buClr>
                <a:srgbClr val="565559"/>
              </a:buClr>
              <a:defRPr sz="1400"/>
            </a:lvl2pPr>
            <a:lvl3pPr algn="just">
              <a:spcBef>
                <a:spcPts val="900"/>
              </a:spcBef>
              <a:buClr>
                <a:srgbClr val="565559"/>
              </a:buClr>
              <a:defRPr sz="1400"/>
            </a:lvl3pPr>
            <a:lvl4pPr algn="just">
              <a:spcBef>
                <a:spcPts val="900"/>
              </a:spcBef>
              <a:buClr>
                <a:srgbClr val="565559"/>
              </a:buClr>
              <a:defRPr sz="1400"/>
            </a:lvl4pPr>
            <a:lvl5pPr algn="just">
              <a:spcBef>
                <a:spcPts val="900"/>
              </a:spcBef>
              <a:buClr>
                <a:srgbClr val="565559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959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Content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61" y="1351997"/>
            <a:ext cx="11277312" cy="1503936"/>
          </a:xfrm>
          <a:prstGeom prst="rect">
            <a:avLst/>
          </a:prstGeom>
        </p:spPr>
        <p:txBody>
          <a:bodyPr/>
          <a:lstStyle>
            <a:lvl1pPr algn="just">
              <a:spcBef>
                <a:spcPts val="900"/>
              </a:spcBef>
              <a:buClr>
                <a:srgbClr val="565559"/>
              </a:buClr>
              <a:defRPr sz="1400"/>
            </a:lvl1pPr>
            <a:lvl2pPr algn="just">
              <a:spcBef>
                <a:spcPts val="900"/>
              </a:spcBef>
              <a:buClr>
                <a:srgbClr val="565559"/>
              </a:buClr>
              <a:defRPr sz="1400"/>
            </a:lvl2pPr>
            <a:lvl3pPr algn="just">
              <a:spcBef>
                <a:spcPts val="900"/>
              </a:spcBef>
              <a:buClr>
                <a:srgbClr val="565559"/>
              </a:buClr>
              <a:defRPr sz="1400"/>
            </a:lvl3pPr>
            <a:lvl4pPr algn="just">
              <a:spcBef>
                <a:spcPts val="900"/>
              </a:spcBef>
              <a:buClr>
                <a:srgbClr val="565559"/>
              </a:buClr>
              <a:defRPr sz="1400"/>
            </a:lvl4pPr>
            <a:lvl5pPr algn="just">
              <a:spcBef>
                <a:spcPts val="900"/>
              </a:spcBef>
              <a:buClr>
                <a:srgbClr val="565559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0" name="Straight Connector 99"/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BD71EFD-4297-4E62-84D6-E4FC1576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28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A671B5-D3A2-AD10-00F9-0186ECC03C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>
              <a:buNone/>
              <a:defRPr/>
            </a:lvl2pPr>
            <a:lvl3pPr marL="344479" indent="0" algn="ctr">
              <a:buNone/>
              <a:defRPr/>
            </a:lvl3pPr>
            <a:lvl4pPr marL="515925" indent="0" algn="ctr">
              <a:buNone/>
              <a:defRPr/>
            </a:lvl4pPr>
            <a:lvl5pPr marL="687371" indent="0" algn="ctr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A9737C-0920-47F6-F26E-434ED1A95E8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235" y="3118167"/>
            <a:ext cx="11277312" cy="1503936"/>
          </a:xfrm>
          <a:prstGeom prst="rect">
            <a:avLst/>
          </a:prstGeom>
        </p:spPr>
        <p:txBody>
          <a:bodyPr/>
          <a:lstStyle>
            <a:lvl1pPr algn="just">
              <a:spcBef>
                <a:spcPts val="900"/>
              </a:spcBef>
              <a:buClr>
                <a:srgbClr val="565559"/>
              </a:buClr>
              <a:defRPr sz="1400"/>
            </a:lvl1pPr>
            <a:lvl2pPr algn="just">
              <a:spcBef>
                <a:spcPts val="900"/>
              </a:spcBef>
              <a:buClr>
                <a:srgbClr val="565559"/>
              </a:buClr>
              <a:defRPr sz="1400"/>
            </a:lvl2pPr>
            <a:lvl3pPr algn="just">
              <a:spcBef>
                <a:spcPts val="900"/>
              </a:spcBef>
              <a:buClr>
                <a:srgbClr val="565559"/>
              </a:buClr>
              <a:defRPr sz="1400"/>
            </a:lvl3pPr>
            <a:lvl4pPr algn="just">
              <a:spcBef>
                <a:spcPts val="900"/>
              </a:spcBef>
              <a:buClr>
                <a:srgbClr val="565559"/>
              </a:buClr>
              <a:defRPr sz="1400"/>
            </a:lvl4pPr>
            <a:lvl5pPr algn="just">
              <a:spcBef>
                <a:spcPts val="900"/>
              </a:spcBef>
              <a:buClr>
                <a:srgbClr val="565559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2FA87E-1935-9E7C-90B2-11573269C1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2235" y="4884337"/>
            <a:ext cx="11277312" cy="1503936"/>
          </a:xfrm>
          <a:prstGeom prst="rect">
            <a:avLst/>
          </a:prstGeom>
        </p:spPr>
        <p:txBody>
          <a:bodyPr/>
          <a:lstStyle>
            <a:lvl1pPr algn="just">
              <a:spcBef>
                <a:spcPts val="900"/>
              </a:spcBef>
              <a:buClr>
                <a:srgbClr val="565559"/>
              </a:buClr>
              <a:defRPr sz="1400"/>
            </a:lvl1pPr>
            <a:lvl2pPr algn="just">
              <a:spcBef>
                <a:spcPts val="900"/>
              </a:spcBef>
              <a:buClr>
                <a:srgbClr val="565559"/>
              </a:buClr>
              <a:defRPr sz="1400"/>
            </a:lvl2pPr>
            <a:lvl3pPr algn="just">
              <a:spcBef>
                <a:spcPts val="900"/>
              </a:spcBef>
              <a:buClr>
                <a:srgbClr val="565559"/>
              </a:buClr>
              <a:defRPr sz="1400"/>
            </a:lvl3pPr>
            <a:lvl4pPr algn="just">
              <a:spcBef>
                <a:spcPts val="900"/>
              </a:spcBef>
              <a:buClr>
                <a:srgbClr val="565559"/>
              </a:buClr>
              <a:defRPr sz="1400"/>
            </a:lvl4pPr>
            <a:lvl5pPr algn="just">
              <a:spcBef>
                <a:spcPts val="900"/>
              </a:spcBef>
              <a:buClr>
                <a:srgbClr val="565559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29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Layout: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traight Connector 99"/>
          <p:cNvCxnSpPr/>
          <p:nvPr userDrawn="1"/>
        </p:nvCxnSpPr>
        <p:spPr>
          <a:xfrm>
            <a:off x="5143083" y="1160748"/>
            <a:ext cx="190583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BD71EFD-4297-4E62-84D6-E4FC1576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48694"/>
            <a:ext cx="10363200" cy="43506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pt-PT" sz="3200" b="1" i="0" noProof="0" smtClean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pt-PT" noProof="0" err="1"/>
              <a:t>Click</a:t>
            </a:r>
            <a:r>
              <a:rPr lang="pt-PT" noProof="0"/>
              <a:t> To </a:t>
            </a:r>
            <a:r>
              <a:rPr lang="pt-PT" noProof="0" err="1"/>
              <a:t>Edit</a:t>
            </a:r>
            <a:r>
              <a:rPr lang="pt-PT" noProof="0"/>
              <a:t> Master </a:t>
            </a:r>
            <a:r>
              <a:rPr lang="pt-PT" noProof="0" err="1"/>
              <a:t>Title</a:t>
            </a:r>
            <a:r>
              <a:rPr lang="pt-PT" noProof="0"/>
              <a:t> </a:t>
            </a:r>
            <a:r>
              <a:rPr lang="pt-PT" noProof="0" err="1"/>
              <a:t>Style</a:t>
            </a:r>
            <a:endParaRPr lang="pt-PT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B61278-31BD-AC12-8DC5-7557DF4D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1" y="1351997"/>
            <a:ext cx="11277312" cy="4297680"/>
          </a:xfrm>
          <a:prstGeom prst="rect">
            <a:avLst/>
          </a:prstGeom>
        </p:spPr>
        <p:txBody>
          <a:bodyPr/>
          <a:lstStyle>
            <a:lvl1pPr algn="just">
              <a:spcBef>
                <a:spcPts val="900"/>
              </a:spcBef>
              <a:buClr>
                <a:srgbClr val="57565A"/>
              </a:buClr>
              <a:defRPr sz="1400"/>
            </a:lvl1pPr>
            <a:lvl2pPr algn="just">
              <a:spcBef>
                <a:spcPts val="900"/>
              </a:spcBef>
              <a:buClr>
                <a:srgbClr val="57565A"/>
              </a:buClr>
              <a:defRPr sz="1400"/>
            </a:lvl2pPr>
            <a:lvl3pPr algn="just">
              <a:spcBef>
                <a:spcPts val="900"/>
              </a:spcBef>
              <a:buClr>
                <a:srgbClr val="57565A"/>
              </a:buClr>
              <a:defRPr sz="1400"/>
            </a:lvl3pPr>
            <a:lvl4pPr algn="just">
              <a:spcBef>
                <a:spcPts val="900"/>
              </a:spcBef>
              <a:buClr>
                <a:srgbClr val="57565A"/>
              </a:buClr>
              <a:defRPr sz="1400"/>
            </a:lvl4pPr>
            <a:lvl5pPr algn="just">
              <a:spcBef>
                <a:spcPts val="900"/>
              </a:spcBef>
              <a:buClr>
                <a:srgbClr val="57565A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786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B84CD0-000B-1665-A7CE-B3A912A89321}"/>
              </a:ext>
            </a:extLst>
          </p:cNvPr>
          <p:cNvSpPr/>
          <p:nvPr userDrawn="1"/>
        </p:nvSpPr>
        <p:spPr>
          <a:xfrm>
            <a:off x="4409162" y="6413326"/>
            <a:ext cx="3331923" cy="338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ECB8493A-38A1-4CEE-DC78-B30AC2C21F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10401" y="0"/>
            <a:ext cx="51816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57211B74-1F9D-3ECB-D95D-2B6AD6F68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761" y="520222"/>
            <a:ext cx="6053215" cy="612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PT" sz="3200" b="1" i="0" kern="1200" dirty="0">
                <a:solidFill>
                  <a:srgbClr val="57565A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3DC7E80-2B27-EAF7-E0DD-A25968FB4D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762" y="1345089"/>
            <a:ext cx="3665824" cy="49641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7565A"/>
              </a:buClr>
              <a:buSzPct val="130000"/>
              <a:buFont typeface="Wingdings" pitchFamily="2" charset="2"/>
              <a:buChar char="§"/>
              <a:defRPr sz="14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171446" indent="0">
              <a:buClr>
                <a:srgbClr val="0D6D97"/>
              </a:buClr>
              <a:buFont typeface="Wingdings" pitchFamily="2" charset="2"/>
              <a:buNone/>
              <a:defRPr sz="16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573079" indent="-228600">
              <a:buClr>
                <a:srgbClr val="0D6D97"/>
              </a:buClr>
              <a:buFont typeface="Wingdings" pitchFamily="2" charset="2"/>
              <a:buChar char="§"/>
              <a:defRPr sz="16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744525" indent="-228600">
              <a:buClr>
                <a:srgbClr val="0D6D97"/>
              </a:buClr>
              <a:buFont typeface="Wingdings" pitchFamily="2" charset="2"/>
              <a:buChar char="§"/>
              <a:defRPr sz="16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915971" indent="-228600">
              <a:buClr>
                <a:srgbClr val="0D6D97"/>
              </a:buClr>
              <a:buFont typeface="Wingdings" pitchFamily="2" charset="2"/>
              <a:buChar char="§"/>
              <a:defRPr sz="16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BFB53-AACC-ECA2-8130-B2B35225EDCD}"/>
              </a:ext>
            </a:extLst>
          </p:cNvPr>
          <p:cNvSpPr txBox="1">
            <a:spLocks/>
          </p:cNvSpPr>
          <p:nvPr userDrawn="1"/>
        </p:nvSpPr>
        <p:spPr>
          <a:xfrm>
            <a:off x="4120587" y="1317793"/>
            <a:ext cx="1313562" cy="4964113"/>
          </a:xfrm>
          <a:prstGeom prst="rect">
            <a:avLst/>
          </a:prstGeom>
        </p:spPr>
        <p:txBody>
          <a:bodyPr/>
          <a:lstStyle>
            <a:lvl1pPr marL="342900" indent="-342900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SzPct val="130000"/>
              <a:buFont typeface="Wingdings" pitchFamily="2" charset="2"/>
              <a:buChar char="§"/>
              <a:defRPr sz="1400" b="0" i="0" kern="800" spc="-1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71446" indent="0" algn="l" defTabSz="914378" rtl="0" eaLnBrk="1" latinLnBrk="0" hangingPunct="1">
              <a:spcBef>
                <a:spcPct val="20000"/>
              </a:spcBef>
              <a:buClr>
                <a:srgbClr val="0D6D97"/>
              </a:buClr>
              <a:buFont typeface="Wingdings" pitchFamily="2" charset="2"/>
              <a:buNone/>
              <a:defRPr sz="1600" b="0" i="0" kern="80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573079" indent="-228600" algn="l" defTabSz="914378" rtl="0" eaLnBrk="1" latinLnBrk="0" hangingPunct="1">
              <a:spcBef>
                <a:spcPct val="20000"/>
              </a:spcBef>
              <a:buClr>
                <a:srgbClr val="0D6D97"/>
              </a:buClr>
              <a:buFont typeface="Wingdings" pitchFamily="2" charset="2"/>
              <a:buChar char="§"/>
              <a:defRPr sz="1600" b="0" i="0" kern="80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744525" indent="-228600" algn="l" defTabSz="914378" rtl="0" eaLnBrk="1" latinLnBrk="0" hangingPunct="1">
              <a:spcBef>
                <a:spcPct val="20000"/>
              </a:spcBef>
              <a:buClr>
                <a:srgbClr val="0D6D97"/>
              </a:buClr>
              <a:buFont typeface="Wingdings" pitchFamily="2" charset="2"/>
              <a:buChar char="§"/>
              <a:defRPr sz="1600" b="0" i="0" kern="80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915971" indent="-228600" algn="l" defTabSz="914378" rtl="0" eaLnBrk="1" latinLnBrk="0" hangingPunct="1">
              <a:spcBef>
                <a:spcPct val="20000"/>
              </a:spcBef>
              <a:buClr>
                <a:srgbClr val="0D6D97"/>
              </a:buClr>
              <a:buFont typeface="Wingdings" pitchFamily="2" charset="2"/>
              <a:buChar char="§"/>
              <a:defRPr sz="1600" b="0" i="0" kern="80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400">
              <a:solidFill>
                <a:srgbClr val="D9D9D9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>
                <a:solidFill>
                  <a:srgbClr val="D9D9D9"/>
                </a:solidFill>
              </a:rPr>
              <a:t>………………….</a:t>
            </a:r>
          </a:p>
        </p:txBody>
      </p:sp>
    </p:spTree>
    <p:extLst>
      <p:ext uri="{BB962C8B-B14F-4D97-AF65-F5344CB8AC3E}">
        <p14:creationId xmlns:p14="http://schemas.microsoft.com/office/powerpoint/2010/main" val="168255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B84CD0-000B-1665-A7CE-B3A912A89321}"/>
              </a:ext>
            </a:extLst>
          </p:cNvPr>
          <p:cNvSpPr/>
          <p:nvPr userDrawn="1"/>
        </p:nvSpPr>
        <p:spPr>
          <a:xfrm>
            <a:off x="4409162" y="6413326"/>
            <a:ext cx="3331923" cy="338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ECB8493A-38A1-4CEE-DC78-B30AC2C21F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10401" y="0"/>
            <a:ext cx="51816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57211B74-1F9D-3ECB-D95D-2B6AD6F68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761" y="520222"/>
            <a:ext cx="6053215" cy="612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PT" sz="3200" b="1" i="0" kern="1200" dirty="0">
                <a:solidFill>
                  <a:srgbClr val="57565A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3DC7E80-2B27-EAF7-E0DD-A25968FB4D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761" y="1345089"/>
            <a:ext cx="6053215" cy="49641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57565A"/>
              </a:buClr>
              <a:buSzPct val="130000"/>
              <a:buFont typeface="Wingdings" pitchFamily="2" charset="2"/>
              <a:buChar char="§"/>
              <a:defRPr sz="14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171446" indent="0">
              <a:buClr>
                <a:srgbClr val="0D6D97"/>
              </a:buClr>
              <a:buFont typeface="Wingdings" pitchFamily="2" charset="2"/>
              <a:buNone/>
              <a:defRPr sz="16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573079" indent="-228600">
              <a:buClr>
                <a:srgbClr val="0D6D97"/>
              </a:buClr>
              <a:buFont typeface="Wingdings" pitchFamily="2" charset="2"/>
              <a:buChar char="§"/>
              <a:defRPr sz="16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744525" indent="-228600">
              <a:buClr>
                <a:srgbClr val="0D6D97"/>
              </a:buClr>
              <a:buFont typeface="Wingdings" pitchFamily="2" charset="2"/>
              <a:buChar char="§"/>
              <a:defRPr sz="16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915971" indent="-228600">
              <a:buClr>
                <a:srgbClr val="0D6D97"/>
              </a:buClr>
              <a:buFont typeface="Wingdings" pitchFamily="2" charset="2"/>
              <a:buChar char="§"/>
              <a:defRPr sz="1600" b="0" i="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43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">
            <a:extLst>
              <a:ext uri="{FF2B5EF4-FFF2-40B4-BE49-F238E27FC236}">
                <a16:creationId xmlns:a16="http://schemas.microsoft.com/office/drawing/2014/main" id="{20DC7458-7F68-1445-A067-1B75073CD963}"/>
              </a:ext>
            </a:extLst>
          </p:cNvPr>
          <p:cNvSpPr/>
          <p:nvPr userDrawn="1"/>
        </p:nvSpPr>
        <p:spPr>
          <a:xfrm>
            <a:off x="0" y="0"/>
            <a:ext cx="7010400" cy="6031524"/>
          </a:xfrm>
          <a:prstGeom prst="rect">
            <a:avLst/>
          </a:prstGeom>
          <a:solidFill>
            <a:srgbClr val="0E5D80"/>
          </a:solidFill>
          <a:ln w="12700">
            <a:miter lim="400000"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A95B7D0-3A39-199D-285A-D91343542D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10401" y="0"/>
            <a:ext cx="5181600" cy="60309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PT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8910E19-92C0-6422-12B3-3AEEDBF8F9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159" y="2335783"/>
            <a:ext cx="4790325" cy="135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GB" sz="5000" b="1" kern="1200" spc="-150" smtClean="0">
                <a:solidFill>
                  <a:schemeClr val="bg1"/>
                </a:solidFill>
                <a:latin typeface="Roboto Bk" panose="02000000000000000000" pitchFamily="2" charset="0"/>
                <a:ea typeface="Roboto Bk" panose="02000000000000000000" pitchFamily="2" charset="0"/>
                <a:cs typeface="Roboto Bk" panose="02000000000000000000" pitchFamily="2" charset="0"/>
              </a:defRPr>
            </a:lvl1pPr>
            <a:lvl2pPr>
              <a:defRPr lang="en-GB" sz="2400" kern="1200" smtClean="0">
                <a:latin typeface="Calibri" panose="020F0502020204030204" pitchFamily="34" charset="0"/>
              </a:defRPr>
            </a:lvl2pPr>
            <a:lvl3pPr>
              <a:defRPr lang="en-GB" sz="2400" kern="1200" smtClean="0">
                <a:latin typeface="Calibri" panose="020F0502020204030204" pitchFamily="34" charset="0"/>
              </a:defRPr>
            </a:lvl3pPr>
            <a:lvl4pPr>
              <a:defRPr lang="en-GB" sz="2400" kern="1200" smtClean="0">
                <a:latin typeface="Calibri" panose="020F0502020204030204" pitchFamily="34" charset="0"/>
              </a:defRPr>
            </a:lvl4pPr>
            <a:lvl5pPr>
              <a:defRPr lang="en-PT" sz="2400" kern="1200">
                <a:latin typeface="Calibri" panose="020F0502020204030204" pitchFamily="34" charset="0"/>
              </a:defRPr>
            </a:lvl5pPr>
          </a:lstStyle>
          <a:p>
            <a:pPr marL="0" lvl="0" indent="0" defTabSz="1219170">
              <a:lnSpc>
                <a:spcPts val="5300"/>
              </a:lnSpc>
              <a:buClr>
                <a:schemeClr val="dk1"/>
              </a:buClr>
              <a:buSzPts val="1000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71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01" y="6438516"/>
            <a:ext cx="1511808" cy="3251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838543"/>
            <a:ext cx="12192000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458674" y="6438516"/>
            <a:ext cx="566024" cy="3282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70EEA63-D8B5-4F47-ADF7-FEEFE5E8FBFE}" type="slidenum">
              <a:rPr lang="en-US" sz="900" smtClean="0">
                <a:solidFill>
                  <a:srgbClr val="7F7F7F"/>
                </a:solidFill>
              </a:rPr>
              <a:t>‹#›</a:t>
            </a:fld>
            <a:r>
              <a:rPr lang="en-US" sz="900" dirty="0">
                <a:solidFill>
                  <a:srgbClr val="7F7F7F"/>
                </a:solidFill>
              </a:rPr>
              <a:t> of 45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349806" y="6487247"/>
            <a:ext cx="3492388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0" i="1" dirty="0">
                <a:solidFill>
                  <a:srgbClr val="7F7F7F"/>
                </a:solidFill>
                <a:latin typeface="Roboto Condensed Condensed" panose="02000000000000000000" pitchFamily="2" charset="0"/>
                <a:ea typeface="Roboto Condensed Condensed" panose="02000000000000000000" pitchFamily="2" charset="0"/>
              </a:rPr>
              <a:t>Confidential </a:t>
            </a:r>
            <a:r>
              <a:rPr lang="en-US" sz="900" dirty="0">
                <a:solidFill>
                  <a:srgbClr val="7F7F7F"/>
                </a:solidFill>
              </a:rPr>
              <a:t>| 2025</a:t>
            </a:r>
            <a:r>
              <a:rPr lang="en-US" sz="900" baseline="0" dirty="0">
                <a:solidFill>
                  <a:srgbClr val="7F7F7F"/>
                </a:solidFill>
              </a:rPr>
              <a:t> Unipartner IT Services. All rights reserved.</a:t>
            </a:r>
            <a:endParaRPr lang="en-US" sz="900" dirty="0">
              <a:solidFill>
                <a:srgbClr val="7F7F7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C5066B-77D3-A383-6BF2-6F8A598BA8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534178" y="924521"/>
            <a:ext cx="4126136" cy="22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3688" r:id="rId3"/>
    <p:sldLayoutId id="2147484108" r:id="rId4"/>
    <p:sldLayoutId id="2147484103" r:id="rId5"/>
    <p:sldLayoutId id="2147484098" r:id="rId6"/>
    <p:sldLayoutId id="2147483766" r:id="rId7"/>
    <p:sldLayoutId id="2147484104" r:id="rId8"/>
    <p:sldLayoutId id="2147484065" r:id="rId9"/>
    <p:sldLayoutId id="2147484099" r:id="rId10"/>
    <p:sldLayoutId id="2147483957" r:id="rId11"/>
    <p:sldLayoutId id="2147484092" r:id="rId12"/>
    <p:sldLayoutId id="2147484087" r:id="rId13"/>
    <p:sldLayoutId id="2147484093" r:id="rId14"/>
    <p:sldLayoutId id="2147484107" r:id="rId15"/>
    <p:sldLayoutId id="2147484100" r:id="rId16"/>
    <p:sldLayoutId id="2147484085" r:id="rId17"/>
    <p:sldLayoutId id="2147484097" r:id="rId18"/>
    <p:sldLayoutId id="2147484076" r:id="rId19"/>
    <p:sldLayoutId id="2147484116" r:id="rId20"/>
    <p:sldLayoutId id="2147484077" r:id="rId21"/>
    <p:sldLayoutId id="2147484114" r:id="rId22"/>
    <p:sldLayoutId id="2147484121" r:id="rId23"/>
    <p:sldLayoutId id="2147484126" r:id="rId24"/>
    <p:sldLayoutId id="2147484140" r:id="rId25"/>
    <p:sldLayoutId id="2147484141" r:id="rId26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4"/>
        </a:buClr>
        <a:buFont typeface="Wingdings" panose="05000000000000000000" pitchFamily="2" charset="2"/>
        <a:buChar char="§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4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4"/>
        </a:buClr>
        <a:buFont typeface="Wingdings" panose="05000000000000000000" pitchFamily="2" charset="2"/>
        <a:buChar char="§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4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4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912D6C-4D28-E794-5BB5-E059A3E0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C673B-76A7-09D2-D31C-512EDD517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24F48-92D1-F778-7644-1B5394F91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6659A1-43DE-49FC-8048-16BA1073FA52}" type="datetimeFigureOut">
              <a:rPr lang="pt-PT" smtClean="0"/>
              <a:t>13/03/2025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1875C-DF60-2B2B-2117-77C34FCD8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A6232-DD38-BE25-EF34-CD720AE5B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A206F-8A59-4F4D-AC0D-8A4C0965C79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912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svg"/><Relationship Id="rId11" Type="http://schemas.openxmlformats.org/officeDocument/2006/relationships/hyperlink" Target="http://www.unipartner.com/" TargetMode="External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osemaria.estevens@unipartner.com" TargetMode="External"/><Relationship Id="rId7" Type="http://schemas.openxmlformats.org/officeDocument/2006/relationships/hyperlink" Target="http://www.linkedin.com/in/patmartins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patricia.martins@unipartner.com" TargetMode="External"/><Relationship Id="rId5" Type="http://schemas.openxmlformats.org/officeDocument/2006/relationships/image" Target="../media/image47.jpg"/><Relationship Id="rId4" Type="http://schemas.openxmlformats.org/officeDocument/2006/relationships/hyperlink" Target="https://www.linkedin.com/in/josemariaesteven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pt-pt/power-bi/" TargetMode="External"/><Relationship Id="rId3" Type="http://schemas.openxmlformats.org/officeDocument/2006/relationships/hyperlink" Target="https://learn.microsoft.com/pt-pt/training/powerplatform/power-bi" TargetMode="External"/><Relationship Id="rId7" Type="http://schemas.openxmlformats.org/officeDocument/2006/relationships/hyperlink" Target="https://www.youtube.com/@HowtoPowerBI/featur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channel/UCJ7UhloHSA4wAqPzyi6TOkw" TargetMode="External"/><Relationship Id="rId5" Type="http://schemas.openxmlformats.org/officeDocument/2006/relationships/hyperlink" Target="https://www.youtube.com/guyinacube" TargetMode="External"/><Relationship Id="rId4" Type="http://schemas.openxmlformats.org/officeDocument/2006/relationships/hyperlink" Target="https://learn.microsoft.com/pt-pt/credentials/certifications/data-analyst-associate/?practice-assessment-type=certification" TargetMode="External"/><Relationship Id="rId9" Type="http://schemas.openxmlformats.org/officeDocument/2006/relationships/hyperlink" Target="https://powerbidocs.com/power-bi-tutorials-lis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PBIformacao/Avancado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6AC900-7E8D-89D3-8C7F-18A27DABF842}"/>
              </a:ext>
            </a:extLst>
          </p:cNvPr>
          <p:cNvSpPr/>
          <p:nvPr/>
        </p:nvSpPr>
        <p:spPr>
          <a:xfrm>
            <a:off x="94129" y="6333564"/>
            <a:ext cx="727485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2F8A3-2924-E417-FC6F-4652BA64FE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814" y="6251258"/>
            <a:ext cx="1841680" cy="391847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C5BCA841-E7A8-F0E4-DC6B-448849ADEB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65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E9831B-B3F8-736A-7EAA-3D33496B3560}"/>
              </a:ext>
            </a:extLst>
          </p:cNvPr>
          <p:cNvSpPr/>
          <p:nvPr/>
        </p:nvSpPr>
        <p:spPr>
          <a:xfrm rot="16200000">
            <a:off x="-3390416" y="3390417"/>
            <a:ext cx="6876515" cy="9568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A6275-08D1-4B79-F679-7C88967584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522" y="492298"/>
            <a:ext cx="3032506" cy="85771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B4A0D-A1D4-1032-4E4E-A5A5656491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5650" y="1665972"/>
            <a:ext cx="7010963" cy="1189038"/>
          </a:xfrm>
        </p:spPr>
        <p:txBody>
          <a:bodyPr/>
          <a:lstStyle/>
          <a:p>
            <a:r>
              <a:rPr lang="en-US" dirty="0"/>
              <a:t>Power BI</a:t>
            </a:r>
            <a:endParaRPr lang="pt-PT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1FB0EA-6D53-D88B-B5C9-EAB6E1C207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err="1"/>
              <a:t>Advanced</a:t>
            </a:r>
            <a:r>
              <a:rPr lang="pt-PT" dirty="0"/>
              <a:t> Training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E218F0-5F3F-7AB1-6CF4-E6AE051E4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4958400"/>
            <a:ext cx="2913525" cy="429576"/>
          </a:xfrm>
        </p:spPr>
        <p:txBody>
          <a:bodyPr/>
          <a:lstStyle/>
          <a:p>
            <a:r>
              <a:rPr lang="en-US" dirty="0"/>
              <a:t>13 de março de 2025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6179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7C6C4-5B78-FBF7-2E34-01FE41B41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06839-13BD-BD9C-61D8-55603737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Uso Avançado do Power Query Editor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10D4-B8D1-37D4-A1D3-59B161924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parâmetros</a:t>
            </a:r>
            <a:r>
              <a:rPr lang="en-US" dirty="0"/>
              <a:t> no Transform Data – Power Query Editor 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4FDF3-6979-A00A-1B7F-DCB208F9D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3" y="1312878"/>
            <a:ext cx="11815114" cy="4802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C8AC8-BAFF-E16D-818A-E37D3CD09BD4}"/>
              </a:ext>
            </a:extLst>
          </p:cNvPr>
          <p:cNvSpPr txBox="1"/>
          <p:nvPr/>
        </p:nvSpPr>
        <p:spPr>
          <a:xfrm rot="1960589">
            <a:off x="10952922" y="2878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Self-teaching</a:t>
            </a:r>
            <a:endParaRPr lang="pt-PT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8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3E4F7-A081-0210-F9B2-4388F52F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4D267-0576-5FBA-4564-D4DE18BC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Manipulação do Contexto de Linhas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E46A3-C9CD-1690-CC00-BC9A918F3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Adicionar novos Factos – Refresh Preview do Transform Data – Power Query Editor</a:t>
            </a:r>
            <a:endParaRPr lang="pt-P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BB68B2-AA99-AF24-D767-9EC767E8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33850"/>
            <a:ext cx="2164080" cy="4358997"/>
          </a:xfrm>
          <a:prstGeom prst="rect">
            <a:avLst/>
          </a:prstGeom>
        </p:spPr>
      </p:pic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275BA6C2-0F50-FD99-4C9C-43273B5D9CCF}"/>
              </a:ext>
            </a:extLst>
          </p:cNvPr>
          <p:cNvSpPr/>
          <p:nvPr/>
        </p:nvSpPr>
        <p:spPr>
          <a:xfrm>
            <a:off x="1940560" y="4409440"/>
            <a:ext cx="355600" cy="782320"/>
          </a:xfrm>
          <a:prstGeom prst="curvedLef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7887B9-DBD5-042B-8760-D294608F2178}"/>
              </a:ext>
            </a:extLst>
          </p:cNvPr>
          <p:cNvSpPr txBox="1"/>
          <p:nvPr/>
        </p:nvSpPr>
        <p:spPr>
          <a:xfrm>
            <a:off x="2296160" y="4292768"/>
            <a:ext cx="2164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Para simularmos a criação de novos factos, duplicamos os factos de 2020 e </a:t>
            </a:r>
            <a:r>
              <a:rPr lang="en-US" sz="1200" dirty="0" err="1"/>
              <a:t>criamos</a:t>
            </a:r>
            <a:r>
              <a:rPr lang="en-US" sz="1200" dirty="0"/>
              <a:t> um novo ficheiro com os factos de 2021.</a:t>
            </a:r>
            <a:endParaRPr lang="pt-PT" sz="12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56B2A6-6CC2-768C-962A-C18125FD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196" y="1914270"/>
            <a:ext cx="7416712" cy="37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B28CBB-7A1A-4F4A-A9BF-063EFAF2D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1354217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Uso de Funções de Tempo </a:t>
            </a:r>
          </a:p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4000" b="1" i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Intelligence</a:t>
            </a: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pt-PT" sz="4000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84851-DB03-4214-9118-DF0A43B893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10400" y="3016"/>
            <a:ext cx="5181600" cy="60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3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BF05-D637-B56F-4759-78F1B25D8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176159-0F83-F2EE-268F-9BCC660D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Uso de Funções de Tempo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01E6A-A25E-FE4D-3A90-CF907C2A6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Time Intelligence</a:t>
            </a:r>
            <a:endParaRPr lang="pt-PT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26B72-4471-3771-E7D9-470E53634BFC}"/>
              </a:ext>
            </a:extLst>
          </p:cNvPr>
          <p:cNvSpPr txBox="1"/>
          <p:nvPr/>
        </p:nvSpPr>
        <p:spPr>
          <a:xfrm>
            <a:off x="374086" y="1433850"/>
            <a:ext cx="10982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PT" sz="1200" i="1" dirty="0"/>
              <a:t>Time Intelligence </a:t>
            </a:r>
            <a:r>
              <a:rPr lang="pt-PT" sz="1200" dirty="0"/>
              <a:t>no Power BI refere-se a um conjunto de funções DAX (</a:t>
            </a:r>
            <a:r>
              <a:rPr lang="pt-PT" sz="1200" i="1" dirty="0"/>
              <a:t>Data Analysis Expressions</a:t>
            </a:r>
            <a:r>
              <a:rPr lang="pt-PT" sz="1200" dirty="0"/>
              <a:t>) que permitem realizar cálculos e análises com base em dados temporais. Estas funções possibilitam a criação de relatórios com informações dinâmicas baseadas no tempo, como o cálculo do Year-To-Date (YTD), o Month-Over-Month (MoM) ou Rolling Averages.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361C4C-6857-89B4-DC29-F0AE7D5F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636" y="2576010"/>
            <a:ext cx="5721914" cy="29698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F2D78-C134-756D-E192-15741DA24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4" y="2576009"/>
            <a:ext cx="5251329" cy="29698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0BB9BF-DCA0-1C86-D32B-ED44F8AB8465}"/>
              </a:ext>
            </a:extLst>
          </p:cNvPr>
          <p:cNvCxnSpPr>
            <a:cxnSpLocks/>
          </p:cNvCxnSpPr>
          <p:nvPr/>
        </p:nvCxnSpPr>
        <p:spPr>
          <a:xfrm>
            <a:off x="5251790" y="4060936"/>
            <a:ext cx="86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98AA7C-31AB-BB51-9371-537B81C8E6A0}"/>
              </a:ext>
            </a:extLst>
          </p:cNvPr>
          <p:cNvSpPr txBox="1"/>
          <p:nvPr/>
        </p:nvSpPr>
        <p:spPr>
          <a:xfrm>
            <a:off x="801253" y="5779207"/>
            <a:ext cx="1098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B</a:t>
            </a:r>
            <a:r>
              <a:rPr lang="pt-PT" sz="1200" b="1" dirty="0"/>
              <a:t>oa prática</a:t>
            </a:r>
            <a:r>
              <a:rPr lang="pt-PT" sz="1200" dirty="0"/>
              <a:t>: Na dimensão Calendário, criar funções dinâmicas para os limites da data, em vez de valores hard-</a:t>
            </a:r>
            <a:r>
              <a:rPr lang="pt-PT" sz="1200" dirty="0" err="1"/>
              <a:t>coded</a:t>
            </a:r>
            <a:r>
              <a:rPr lang="pt-PT" sz="12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CA189-B9D4-96DF-E108-84A050CF745A}"/>
              </a:ext>
            </a:extLst>
          </p:cNvPr>
          <p:cNvSpPr txBox="1"/>
          <p:nvPr/>
        </p:nvSpPr>
        <p:spPr>
          <a:xfrm rot="1960589">
            <a:off x="10952922" y="2878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Self-teaching</a:t>
            </a:r>
            <a:endParaRPr lang="pt-PT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93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B28CBB-7A1A-4F4A-A9BF-063EFAF2D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1354217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Princípios de Modelação de</a:t>
            </a:r>
          </a:p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</a:t>
            </a:r>
            <a:endParaRPr lang="pt-PT" sz="4000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84851-DB03-4214-9118-DF0A43B893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10400" y="3016"/>
            <a:ext cx="5181600" cy="60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B22E0D-65F7-DB99-89FF-1BD7C860952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54761" y="1348919"/>
            <a:ext cx="11284466" cy="677572"/>
          </a:xfrm>
        </p:spPr>
        <p:txBody>
          <a:bodyPr/>
          <a:lstStyle/>
          <a:p>
            <a:pPr algn="just"/>
            <a:r>
              <a:rPr lang="pt-PT" sz="1200" dirty="0"/>
              <a:t>Os princípios de modelação de dados no </a:t>
            </a:r>
            <a:r>
              <a:rPr lang="pt-PT" sz="1200" b="1" dirty="0"/>
              <a:t>Power BI</a:t>
            </a:r>
            <a:r>
              <a:rPr lang="pt-PT" sz="1200" dirty="0"/>
              <a:t> visam garantir modelos eficientes e escaláveis. Deve-se adotar </a:t>
            </a:r>
            <a:r>
              <a:rPr lang="pt-PT" sz="1200" b="1" dirty="0"/>
              <a:t>modelação dimensional</a:t>
            </a:r>
            <a:r>
              <a:rPr lang="pt-PT" sz="1200" dirty="0"/>
              <a:t> com tabelas de facto e dimensão, manter </a:t>
            </a:r>
            <a:r>
              <a:rPr lang="pt-PT" sz="1200" b="1" dirty="0"/>
              <a:t>relacionamentos simples e claros</a:t>
            </a:r>
            <a:r>
              <a:rPr lang="pt-PT" sz="1200" dirty="0"/>
              <a:t>, e </a:t>
            </a:r>
            <a:r>
              <a:rPr lang="pt-PT" sz="1200" b="1" dirty="0"/>
              <a:t>evitar dados desnecessários</a:t>
            </a:r>
            <a:r>
              <a:rPr lang="pt-PT" sz="1200" dirty="0"/>
              <a:t> para otimizar a performance. Além disso, é essencial aplicar técnicas de </a:t>
            </a:r>
            <a:r>
              <a:rPr lang="pt-PT" sz="1200" b="1" dirty="0"/>
              <a:t>otimização de performance</a:t>
            </a:r>
            <a:r>
              <a:rPr lang="pt-PT" sz="1200" dirty="0"/>
              <a:t>, garantir </a:t>
            </a:r>
            <a:r>
              <a:rPr lang="pt-PT" sz="1200" b="1" dirty="0"/>
              <a:t>clareza nos nomes</a:t>
            </a:r>
            <a:r>
              <a:rPr lang="pt-PT" sz="1200" dirty="0"/>
              <a:t> e </a:t>
            </a:r>
            <a:r>
              <a:rPr lang="pt-PT" sz="1200" b="1" dirty="0"/>
              <a:t>evitar cálculos complexos</a:t>
            </a:r>
            <a:r>
              <a:rPr lang="pt-PT" sz="1200" dirty="0"/>
              <a:t> no modelo, realizando-os no Power Query ou na origem dos dados.</a:t>
            </a:r>
          </a:p>
          <a:p>
            <a:endParaRPr lang="pt-PT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E48626A-3449-8AE8-D96C-B2B0ADE08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916" y="2107882"/>
            <a:ext cx="3591162" cy="1907415"/>
          </a:xfrm>
        </p:spPr>
        <p:txBody>
          <a:bodyPr/>
          <a:lstStyle/>
          <a:p>
            <a:pPr marL="0" indent="0" algn="just">
              <a:buNone/>
            </a:pPr>
            <a:r>
              <a:rPr lang="pt-PT" sz="1000" dirty="0"/>
              <a:t>O </a:t>
            </a:r>
            <a:r>
              <a:rPr lang="pt-PT" sz="1000" b="1" dirty="0"/>
              <a:t>Star Schema</a:t>
            </a:r>
            <a:r>
              <a:rPr lang="pt-PT" sz="1000" dirty="0"/>
              <a:t> e o </a:t>
            </a:r>
            <a:r>
              <a:rPr lang="pt-PT" sz="1000" b="1" dirty="0"/>
              <a:t>Snowflake Schema</a:t>
            </a:r>
            <a:r>
              <a:rPr lang="pt-PT" sz="1000" dirty="0"/>
              <a:t> são modelos de dados utilizados em Data Warehouses. O </a:t>
            </a:r>
            <a:r>
              <a:rPr lang="pt-PT" sz="1000" b="1" dirty="0"/>
              <a:t>Star Schema</a:t>
            </a:r>
            <a:r>
              <a:rPr lang="pt-PT" sz="1000" dirty="0"/>
              <a:t> caracteriza-se por uma estrutura desnormalizada, com uma </a:t>
            </a:r>
            <a:r>
              <a:rPr lang="pt-PT" sz="1000"/>
              <a:t>tabela facto </a:t>
            </a:r>
            <a:r>
              <a:rPr lang="pt-PT" sz="1000" dirty="0"/>
              <a:t>central ligada diretamente a tabelas dimensão, proporcionando consultas mais rápidas e simples. O </a:t>
            </a:r>
            <a:r>
              <a:rPr lang="pt-PT" sz="1000" b="1" dirty="0"/>
              <a:t>Snowflake Schema</a:t>
            </a:r>
            <a:r>
              <a:rPr lang="pt-PT" sz="1000" dirty="0"/>
              <a:t>, por sua vez, apresenta um modelo normalizado, onde as dimensões são divididas em múltiplas tabelas, reduzindo a redundância e o espaço de armazenamento, mas aumentando a complexidade das consultas. O </a:t>
            </a:r>
            <a:r>
              <a:rPr lang="pt-PT" sz="1000" b="1" dirty="0"/>
              <a:t>Star Schema</a:t>
            </a:r>
            <a:r>
              <a:rPr lang="pt-PT" sz="1000" dirty="0"/>
              <a:t> é mais eficiente para análise de dados, enquanto o </a:t>
            </a:r>
            <a:r>
              <a:rPr lang="pt-PT" sz="1000" b="1" dirty="0"/>
              <a:t>Snowflake Schema</a:t>
            </a:r>
            <a:r>
              <a:rPr lang="pt-PT" sz="1000" dirty="0"/>
              <a:t> melhora a integridade e a otimização do espaço.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A47C9E3-8A5D-ECD0-96EB-487FA888D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8167" y="2929275"/>
            <a:ext cx="1516214" cy="988862"/>
          </a:xfrm>
        </p:spPr>
        <p:txBody>
          <a:bodyPr>
            <a:normAutofit/>
          </a:bodyPr>
          <a:lstStyle/>
          <a:p>
            <a:r>
              <a:rPr lang="en-US" sz="1400" dirty="0"/>
              <a:t>Estruturação de um Modelo Eficiente</a:t>
            </a:r>
            <a:endParaRPr lang="pt-PT" sz="1400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65548A1-7F61-2EC7-8334-9399926D64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1699" y="2945045"/>
            <a:ext cx="1516214" cy="988862"/>
          </a:xfrm>
        </p:spPr>
        <p:txBody>
          <a:bodyPr>
            <a:normAutofit/>
          </a:bodyPr>
          <a:lstStyle/>
          <a:p>
            <a:r>
              <a:rPr lang="en-US" sz="1400" dirty="0"/>
              <a:t>Uso de Tabelas de Factos e Dimensões</a:t>
            </a:r>
            <a:endParaRPr lang="pt-PT" sz="1400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7FEDECA-69EB-2E19-2C66-3BE09F8C8C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95898" y="4353490"/>
            <a:ext cx="1516214" cy="988862"/>
          </a:xfrm>
        </p:spPr>
        <p:txBody>
          <a:bodyPr>
            <a:normAutofit/>
          </a:bodyPr>
          <a:lstStyle/>
          <a:p>
            <a:r>
              <a:rPr lang="en-US" sz="1400" dirty="0"/>
              <a:t>Relações Ativas e Inativas</a:t>
            </a:r>
            <a:endParaRPr lang="pt-PT" sz="1400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BD61A9CE-0355-00A3-FB9C-E3FB407B65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75362" y="4369260"/>
            <a:ext cx="1516214" cy="988862"/>
          </a:xfrm>
        </p:spPr>
        <p:txBody>
          <a:bodyPr>
            <a:normAutofit/>
          </a:bodyPr>
          <a:lstStyle/>
          <a:p>
            <a:r>
              <a:rPr lang="en-US" sz="1400" dirty="0"/>
              <a:t>Boas Práticas nas Transformações de Dados</a:t>
            </a:r>
            <a:endParaRPr lang="pt-PT" sz="1400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CC0AA255-2C57-62FA-6468-E0331B60AA5A}"/>
              </a:ext>
            </a:extLst>
          </p:cNvPr>
          <p:cNvSpPr txBox="1">
            <a:spLocks/>
          </p:cNvSpPr>
          <p:nvPr/>
        </p:nvSpPr>
        <p:spPr>
          <a:xfrm>
            <a:off x="8134396" y="2107883"/>
            <a:ext cx="3604831" cy="1907414"/>
          </a:xfrm>
          <a:prstGeom prst="rect">
            <a:avLst/>
          </a:prstGeom>
        </p:spPr>
        <p:txBody>
          <a:bodyPr/>
          <a:lstStyle>
            <a:lvl1pPr marL="136525" indent="-136525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Wingdings" panose="05000000000000000000" pitchFamily="2" charset="2"/>
              <a:buChar char="§"/>
              <a:tabLst/>
              <a:defRPr sz="12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pt-PT" sz="1000" dirty="0"/>
              <a:t>No </a:t>
            </a:r>
            <a:r>
              <a:rPr lang="pt-PT" sz="1000" b="1" dirty="0"/>
              <a:t>Power BI Desktop</a:t>
            </a:r>
            <a:r>
              <a:rPr lang="pt-PT" sz="1000" dirty="0"/>
              <a:t>, o modelo de dados é estruturado com </a:t>
            </a:r>
            <a:r>
              <a:rPr lang="pt-PT" sz="1000" b="1" dirty="0"/>
              <a:t>tabelas facto</a:t>
            </a:r>
            <a:r>
              <a:rPr lang="pt-PT" sz="1000" dirty="0"/>
              <a:t> e </a:t>
            </a:r>
            <a:r>
              <a:rPr lang="pt-PT" sz="1000" b="1" dirty="0"/>
              <a:t>tabelas dimensão</a:t>
            </a:r>
            <a:r>
              <a:rPr lang="pt-PT" sz="1000" dirty="0"/>
              <a:t> para otimizar a análise de dados. As </a:t>
            </a:r>
            <a:r>
              <a:rPr lang="pt-PT" sz="1000" b="1" dirty="0"/>
              <a:t>tabelas facto</a:t>
            </a:r>
            <a:r>
              <a:rPr lang="pt-PT" sz="1000" dirty="0"/>
              <a:t> armazenam dados transacionais ou métricas, como vendas e pagamentos, contendo chaves estrangeiras para ligação às dimensões. As </a:t>
            </a:r>
            <a:r>
              <a:rPr lang="pt-PT" sz="1000" b="1" dirty="0"/>
              <a:t>tabelas dimensão</a:t>
            </a:r>
            <a:r>
              <a:rPr lang="pt-PT" sz="1000" dirty="0"/>
              <a:t> guardam atributos descritivos, como produtos e clientes, permitindo segmentar a informação. 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t-PT" sz="1000" dirty="0"/>
              <a:t>A relação entre ambas segue um </a:t>
            </a:r>
            <a:r>
              <a:rPr lang="pt-PT" sz="1000" b="1" dirty="0"/>
              <a:t>Modelo Star Schema</a:t>
            </a:r>
            <a:r>
              <a:rPr lang="pt-PT" sz="1000" dirty="0"/>
              <a:t>, conectando-se por chaves primárias e estrangeiras. Esta abordagem melhora a performance e facilita a criação de relatórios analíticos.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7658400-740E-F3AB-2146-A2A6908670DC}"/>
              </a:ext>
            </a:extLst>
          </p:cNvPr>
          <p:cNvSpPr txBox="1">
            <a:spLocks/>
          </p:cNvSpPr>
          <p:nvPr/>
        </p:nvSpPr>
        <p:spPr>
          <a:xfrm>
            <a:off x="8134396" y="4396566"/>
            <a:ext cx="3604831" cy="1775858"/>
          </a:xfrm>
          <a:prstGeom prst="rect">
            <a:avLst/>
          </a:prstGeom>
        </p:spPr>
        <p:txBody>
          <a:bodyPr/>
          <a:lstStyle>
            <a:lvl1pPr marL="136525" indent="-136525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Wingdings" panose="05000000000000000000" pitchFamily="2" charset="2"/>
              <a:buChar char="§"/>
              <a:tabLst/>
              <a:defRPr sz="12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pt-PT" sz="1000" dirty="0"/>
              <a:t>As boas práticas na transformação de dados no </a:t>
            </a:r>
            <a:r>
              <a:rPr lang="pt-PT" sz="1000" b="1" dirty="0"/>
              <a:t>Power BI</a:t>
            </a:r>
            <a:r>
              <a:rPr lang="pt-PT" sz="1000" dirty="0"/>
              <a:t> são essenciais para garantir modelos eficientes e de bom desempenho. Deve-se realizar a </a:t>
            </a:r>
            <a:r>
              <a:rPr lang="pt-PT" sz="1000" b="1" dirty="0"/>
              <a:t>limpeza e filtragem</a:t>
            </a:r>
            <a:r>
              <a:rPr lang="pt-PT" sz="1000" dirty="0"/>
              <a:t> de dados, removendo inconsistências e informações irrelevantes. A correta definição dos </a:t>
            </a:r>
            <a:r>
              <a:rPr lang="pt-PT" sz="1000" b="1" dirty="0"/>
              <a:t>tipos de dados</a:t>
            </a:r>
            <a:r>
              <a:rPr lang="pt-PT" sz="1000" dirty="0"/>
              <a:t> é fundamental para evitar erros e melhorar a performance. É importante </a:t>
            </a:r>
            <a:r>
              <a:rPr lang="pt-PT" sz="1000" b="1" dirty="0"/>
              <a:t>evitar transformações complexas desnecessárias</a:t>
            </a:r>
            <a:r>
              <a:rPr lang="pt-PT" sz="1000" dirty="0"/>
              <a:t>, optando por consultas otimizadas. Além disso, adotar uma </a:t>
            </a:r>
            <a:r>
              <a:rPr lang="pt-PT" sz="1000" b="1" dirty="0"/>
              <a:t>modelação dimensional</a:t>
            </a:r>
            <a:r>
              <a:rPr lang="pt-PT" sz="1000" dirty="0"/>
              <a:t> com tabelas de facto e dimensão e </a:t>
            </a:r>
            <a:r>
              <a:rPr lang="pt-PT" sz="1000" b="1" dirty="0"/>
              <a:t>reduzir o volume de dados</a:t>
            </a:r>
            <a:r>
              <a:rPr lang="pt-PT" sz="1000" dirty="0"/>
              <a:t> carregados, filtrando ou agregando informações, contribui para a eficiência do modelo.</a:t>
            </a: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AACD29DF-0C8C-F9B5-3651-157C42686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</p:spPr>
        <p:txBody>
          <a:bodyPr/>
          <a:lstStyle/>
          <a:p>
            <a:r>
              <a:rPr lang="en-US" dirty="0"/>
              <a:t>Princípios de Modelação de Dados</a:t>
            </a:r>
            <a:endParaRPr lang="pt-PT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87A49A19-7B01-C89E-F0DA-FF1B1738A0FE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Eficiência e Otimização do Modelo de Dados</a:t>
            </a:r>
            <a:endParaRPr lang="pt-PT" dirty="0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28A8B665-47AF-CCAC-CC2F-E97D47C5B3B8}"/>
              </a:ext>
            </a:extLst>
          </p:cNvPr>
          <p:cNvSpPr>
            <a:spLocks noGrp="1" noChangeArrowheads="1"/>
          </p:cNvSpPr>
          <p:nvPr>
            <p:ph type="body" sz="quarter" idx="23"/>
          </p:nvPr>
        </p:nvSpPr>
        <p:spPr bwMode="auto">
          <a:xfrm>
            <a:off x="461963" y="4396566"/>
            <a:ext cx="359111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 BI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as relações ativas e inativas definem a forma como os dados são ligados e utilizados em cálculos e visualizações. As 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relações ativas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são as conexões padrão usadas pelo modelo, permitindo apenas uma relação ativa entre duas tabelas. Já as 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relações inativas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não são utilizadas por defeito, mas podem ser ativadas em medidas DAX através da função USERELATIONSHIP().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PT" sz="1000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Por exemplo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numa tabela facto com múltiplas datas, a relação ativa pode ser para a 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de venda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enquanto a 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de pagamento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permanece inativa, sendo ativada apenas quando necessário.</a:t>
            </a:r>
          </a:p>
        </p:txBody>
      </p:sp>
    </p:spTree>
    <p:extLst>
      <p:ext uri="{BB962C8B-B14F-4D97-AF65-F5344CB8AC3E}">
        <p14:creationId xmlns:p14="http://schemas.microsoft.com/office/powerpoint/2010/main" val="339463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100AD-43EE-86DD-9512-11609DB15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7B8C1E-E3E1-E221-CD42-31225891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Princípios de Modelação de Dados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76C14-3A62-6012-B026-330D3305D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Apresentação do Modelo de Dados Final do Relatório “PBI Drinks”</a:t>
            </a:r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7AC33-6F84-2F76-D93C-37CE4E102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26" y="1151307"/>
            <a:ext cx="11293948" cy="50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2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B28CBB-7A1A-4F4A-A9BF-063EFAF2D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615553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DAX Avançado</a:t>
            </a:r>
            <a:endParaRPr lang="pt-PT" sz="4000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84851-DB03-4214-9118-DF0A43B893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10400" y="3016"/>
            <a:ext cx="5181600" cy="60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1A1DE-A4B8-9E3D-50B1-34393AB55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C93270-4170-B7DB-8BAF-171F2EE12142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54761" y="1348919"/>
            <a:ext cx="11284466" cy="677572"/>
          </a:xfrm>
        </p:spPr>
        <p:txBody>
          <a:bodyPr/>
          <a:lstStyle/>
          <a:p>
            <a:pPr algn="just"/>
            <a:r>
              <a:rPr lang="pt-BR" sz="1200" dirty="0"/>
              <a:t>A criação de </a:t>
            </a:r>
            <a:r>
              <a:rPr lang="pt-BR" sz="1200" b="1" dirty="0"/>
              <a:t>métricas em DAX </a:t>
            </a:r>
            <a:r>
              <a:rPr lang="pt-BR" sz="1200" dirty="0"/>
              <a:t>(</a:t>
            </a:r>
            <a:r>
              <a:rPr lang="pt-BR" sz="1200" i="1" dirty="0"/>
              <a:t>Data Analysis Expressions</a:t>
            </a:r>
            <a:r>
              <a:rPr lang="pt-BR" sz="1200" dirty="0"/>
              <a:t>) no Power BI é um processo fundamental para transformar dados brutos em informações analíticas de valor, permitindo uma análise mais profunda e precisa dos dados. O DAX é uma linguagem de fórmulas poderosa utilizada no Power BI, no Power Pivot e no Analysis Services, sendo essencial para a criação de cálculos personalizados e complexos que ajudam a extrair </a:t>
            </a:r>
            <a:r>
              <a:rPr lang="pt-BR" sz="1200" i="1" dirty="0"/>
              <a:t>insights</a:t>
            </a:r>
            <a:r>
              <a:rPr lang="pt-BR" sz="1200" dirty="0"/>
              <a:t> significativos a partir de grandes volumes de dados.</a:t>
            </a:r>
            <a:endParaRPr lang="pt-PT" sz="1200" dirty="0"/>
          </a:p>
          <a:p>
            <a:endParaRPr lang="pt-PT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7C00352-BD88-0278-6BE4-577B09E911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932" y="2157044"/>
            <a:ext cx="3591162" cy="1907415"/>
          </a:xfrm>
        </p:spPr>
        <p:txBody>
          <a:bodyPr/>
          <a:lstStyle/>
          <a:p>
            <a:pPr marL="0" indent="0" algn="just">
              <a:buNone/>
            </a:pPr>
            <a:r>
              <a:rPr lang="pt-PT" sz="1050" dirty="0"/>
              <a:t>No Power BI, as </a:t>
            </a:r>
            <a:r>
              <a:rPr lang="pt-PT" sz="1050" b="1" dirty="0"/>
              <a:t>colunas</a:t>
            </a:r>
            <a:r>
              <a:rPr lang="pt-PT" sz="1050" dirty="0"/>
              <a:t> contêm dados reais e fixos, associados diretamente às tabelas, enquanto as </a:t>
            </a:r>
            <a:r>
              <a:rPr lang="pt-PT" sz="1050" b="1" dirty="0"/>
              <a:t>métricas</a:t>
            </a:r>
            <a:r>
              <a:rPr lang="pt-PT" sz="1050" dirty="0"/>
              <a:t> são cálculos dinâmicos baseados nas colunas, avaliados em tempo de execução de acordo com o contexto da visualização. As colunas são usadas em filtros e cálculos simples, e as métricas são utilizadas para agregações como somas e médias, ajustando-se aos filtros aplicados. As métricas não têm valores fixos, diferentemente das colunas, que mantêm os seus dados constantes.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9800937-B31E-068D-2D43-C62755BDFE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8167" y="2929275"/>
            <a:ext cx="1516214" cy="988862"/>
          </a:xfrm>
        </p:spPr>
        <p:txBody>
          <a:bodyPr>
            <a:normAutofit/>
          </a:bodyPr>
          <a:lstStyle/>
          <a:p>
            <a:r>
              <a:rPr lang="en-US" sz="1400" dirty="0"/>
              <a:t>Diferenças entre Métricas e Colunas</a:t>
            </a:r>
            <a:endParaRPr lang="pt-PT" sz="1400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A6992AD5-E8D6-84C2-179F-9EB8FCCFE9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1699" y="2945045"/>
            <a:ext cx="1516214" cy="988862"/>
          </a:xfrm>
        </p:spPr>
        <p:txBody>
          <a:bodyPr>
            <a:normAutofit/>
          </a:bodyPr>
          <a:lstStyle/>
          <a:p>
            <a:r>
              <a:rPr lang="en-US" sz="1400" dirty="0"/>
              <a:t>Períodos Homólogos e Variações Homólogas</a:t>
            </a:r>
            <a:endParaRPr lang="pt-PT" sz="1400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9BF63AE-3C69-688A-1646-5E1CA92BCE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95898" y="4353490"/>
            <a:ext cx="1516214" cy="988862"/>
          </a:xfrm>
        </p:spPr>
        <p:txBody>
          <a:bodyPr>
            <a:normAutofit/>
          </a:bodyPr>
          <a:lstStyle/>
          <a:p>
            <a:r>
              <a:rPr lang="en-US" sz="1400" dirty="0"/>
              <a:t>Técnicas de Otimização para melhorar o Desempenho</a:t>
            </a:r>
            <a:endParaRPr lang="pt-PT" sz="1400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5BAD14D5-44B2-46CF-DB48-FB830C8601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75362" y="4369260"/>
            <a:ext cx="1516214" cy="988862"/>
          </a:xfrm>
        </p:spPr>
        <p:txBody>
          <a:bodyPr>
            <a:normAutofit/>
          </a:bodyPr>
          <a:lstStyle/>
          <a:p>
            <a:r>
              <a:rPr lang="en-US" sz="1400" dirty="0"/>
              <a:t>Casos Práticos</a:t>
            </a:r>
            <a:endParaRPr lang="pt-PT" sz="1400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029213E1-5436-C7E7-1CA1-95C5C35E5BDA}"/>
              </a:ext>
            </a:extLst>
          </p:cNvPr>
          <p:cNvSpPr txBox="1">
            <a:spLocks/>
          </p:cNvSpPr>
          <p:nvPr/>
        </p:nvSpPr>
        <p:spPr>
          <a:xfrm>
            <a:off x="8134395" y="2157044"/>
            <a:ext cx="3604831" cy="1907414"/>
          </a:xfrm>
          <a:prstGeom prst="rect">
            <a:avLst/>
          </a:prstGeom>
        </p:spPr>
        <p:txBody>
          <a:bodyPr/>
          <a:lstStyle>
            <a:lvl1pPr marL="136525" indent="-136525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Wingdings" panose="05000000000000000000" pitchFamily="2" charset="2"/>
              <a:buChar char="§"/>
              <a:tabLst/>
              <a:defRPr sz="12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pt-PT" sz="1050" dirty="0"/>
              <a:t>No contexto de DAX no Power BI, os </a:t>
            </a:r>
            <a:r>
              <a:rPr lang="pt-PT" sz="1050" b="1" dirty="0"/>
              <a:t>períodos homólogos</a:t>
            </a:r>
            <a:r>
              <a:rPr lang="pt-PT" sz="1050" dirty="0"/>
              <a:t> referem-se à comparação de dados de um período específico com o mesmo período do ano anterior (ou mês, trimestre, etc.). 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t-PT" sz="1050" dirty="0"/>
              <a:t>Já a </a:t>
            </a:r>
            <a:r>
              <a:rPr lang="pt-PT" sz="1050" b="1" dirty="0"/>
              <a:t>variação homóloga</a:t>
            </a:r>
            <a:r>
              <a:rPr lang="pt-PT" sz="1050" dirty="0"/>
              <a:t> é a diferença percentual entre o valor atual e o valor do período homólogo, sendo uma métrica utilizada para avaliar o desempenho ao longo do tempo. </a:t>
            </a:r>
          </a:p>
          <a:p>
            <a:pPr marL="0" indent="0" algn="just">
              <a:buFont typeface="Wingdings" panose="05000000000000000000" pitchFamily="2" charset="2"/>
              <a:buNone/>
            </a:pPr>
            <a:r>
              <a:rPr lang="pt-PT" sz="1050" dirty="0"/>
              <a:t>Ambas as análises são essenciais para identificar tendências e comparações anuais ou mensais de forma eficaz.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B60E2184-C111-A8E7-98DE-7E26072CB1D6}"/>
              </a:ext>
            </a:extLst>
          </p:cNvPr>
          <p:cNvSpPr txBox="1">
            <a:spLocks/>
          </p:cNvSpPr>
          <p:nvPr/>
        </p:nvSpPr>
        <p:spPr>
          <a:xfrm>
            <a:off x="8134394" y="4328587"/>
            <a:ext cx="3604831" cy="17758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136525" indent="-136525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Wingdings" panose="05000000000000000000" pitchFamily="2" charset="2"/>
              <a:buChar char="§"/>
              <a:tabLst/>
              <a:defRPr sz="12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PT" sz="1050" dirty="0"/>
              <a:t>Durante a demonstração, serão apresentados </a:t>
            </a:r>
            <a:r>
              <a:rPr lang="pt-PT" sz="1050" b="1" dirty="0"/>
              <a:t>alguns casos práticos de DAX Avançado,</a:t>
            </a:r>
            <a:r>
              <a:rPr lang="pt-PT" sz="1050" dirty="0"/>
              <a:t> como o cálculo de períodos homólogos, variações homólogas, a criação da métrica de bónus, entre outros exemplos relevantes. </a:t>
            </a:r>
          </a:p>
          <a:p>
            <a:pPr marL="0" indent="0" algn="just">
              <a:buNone/>
            </a:pPr>
            <a:endParaRPr lang="pt-PT" sz="1050" dirty="0"/>
          </a:p>
          <a:p>
            <a:pPr marL="0" indent="0" algn="ctr">
              <a:buNone/>
            </a:pPr>
            <a:r>
              <a:rPr lang="pt-PT" sz="1050" b="1" dirty="0"/>
              <a:t>Estes cenários ilustrarão a aplicação de técnicas sofisticadas para análise de dados no Power BI.</a:t>
            </a: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E10F90CA-E818-F4AD-62C4-10212225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</p:spPr>
        <p:txBody>
          <a:bodyPr/>
          <a:lstStyle/>
          <a:p>
            <a:r>
              <a:rPr lang="en-US" dirty="0"/>
              <a:t>DAX Avançado</a:t>
            </a:r>
            <a:endParaRPr lang="pt-PT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83EF9309-EE36-CD00-A957-BCDD325C4501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Criação de Métricas em DAX</a:t>
            </a:r>
            <a:endParaRPr lang="pt-PT" dirty="0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B03C3FC7-139C-60FD-F0B2-994E1AF2D7DE}"/>
              </a:ext>
            </a:extLst>
          </p:cNvPr>
          <p:cNvSpPr>
            <a:spLocks noGrp="1" noChangeArrowheads="1"/>
          </p:cNvSpPr>
          <p:nvPr>
            <p:ph type="body" sz="quarter" idx="23"/>
          </p:nvPr>
        </p:nvSpPr>
        <p:spPr bwMode="auto">
          <a:xfrm>
            <a:off x="550979" y="4211524"/>
            <a:ext cx="3591115" cy="1869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>
              <a:buNone/>
            </a:pPr>
            <a:r>
              <a:rPr lang="pt-PT" sz="1050" dirty="0"/>
              <a:t>A otimização de métricas no Power BI é fundamental para melhorar o desempenho de relatórios, especialmente em grandes volumes de dados. Entre as técnicas recomendadas, destacam-se a minimização do uso de </a:t>
            </a:r>
            <a:r>
              <a:rPr lang="pt-PT" sz="1050" b="1" dirty="0"/>
              <a:t>CALCULATE</a:t>
            </a:r>
            <a:r>
              <a:rPr lang="pt-PT" sz="1050" dirty="0"/>
              <a:t>, o uso de </a:t>
            </a:r>
            <a:r>
              <a:rPr lang="pt-PT" sz="1050" b="1" dirty="0"/>
              <a:t>agregações diretas</a:t>
            </a:r>
            <a:r>
              <a:rPr lang="pt-PT" sz="1050" dirty="0"/>
              <a:t>, a redução do número de </a:t>
            </a:r>
            <a:r>
              <a:rPr lang="pt-PT" sz="1050" b="1" dirty="0"/>
              <a:t>linhas e colunas</a:t>
            </a:r>
            <a:r>
              <a:rPr lang="pt-PT" sz="1050" dirty="0"/>
              <a:t> carregadas, e a utilização de </a:t>
            </a:r>
            <a:r>
              <a:rPr lang="pt-PT" sz="1050" b="1" dirty="0"/>
              <a:t>variáveis em DAX</a:t>
            </a:r>
            <a:r>
              <a:rPr lang="pt-PT" sz="1050" dirty="0"/>
              <a:t> para evitar cálculos repetitivos. Além disso, deve-se otimizar as </a:t>
            </a:r>
            <a:r>
              <a:rPr lang="pt-PT" sz="1050" b="1" dirty="0"/>
              <a:t>relações</a:t>
            </a:r>
            <a:r>
              <a:rPr lang="pt-PT" sz="1050" dirty="0"/>
              <a:t> entre tabelas, usar </a:t>
            </a:r>
            <a:r>
              <a:rPr lang="pt-PT" sz="1050" b="1" dirty="0"/>
              <a:t>tabelas de resumo</a:t>
            </a:r>
            <a:r>
              <a:rPr lang="pt-PT" sz="1050" dirty="0"/>
              <a:t> e garantir que a </a:t>
            </a:r>
            <a:r>
              <a:rPr lang="pt-PT" sz="1050" b="1" dirty="0"/>
              <a:t>tabela de Data</a:t>
            </a:r>
            <a:r>
              <a:rPr lang="pt-PT" sz="1050" dirty="0"/>
              <a:t> seja eficiente. Essas práticas contribuem para a criação de métricas mais rápidas e eficazes.</a:t>
            </a:r>
          </a:p>
        </p:txBody>
      </p:sp>
    </p:spTree>
    <p:extLst>
      <p:ext uri="{BB962C8B-B14F-4D97-AF65-F5344CB8AC3E}">
        <p14:creationId xmlns:p14="http://schemas.microsoft.com/office/powerpoint/2010/main" val="1374294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2CB22-B9D9-C688-F944-84682C5B7BB8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9216736" y="3187013"/>
            <a:ext cx="2755025" cy="3048718"/>
          </a:xfrm>
        </p:spPr>
        <p:txBody>
          <a:bodyPr/>
          <a:lstStyle/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_Análise = 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"Análise"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'RLS_PÁGINAS'[Nome]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 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'RLS_PÁGINAS'[Nome]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"🔒 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pt-PT" sz="1050" dirty="0"/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_Detalhe = 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"Detalhe"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'RLS_PÁGINAS'[Nome]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 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'RLS_PÁGINAS'[Nome]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"🔒 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_Geral = 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"Geral"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'RLS_PÁGINAS'[Nome]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 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'RLS_PÁGINAS'[Nome]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"🔒 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pt-PT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D8CD3-006D-9A4C-5920-CD637A937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Métricas abordadas no Relatório</a:t>
            </a:r>
            <a:endParaRPr lang="pt-PT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68B5B23-9564-8259-64DD-8D18A284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6063"/>
            <a:ext cx="10363200" cy="434975"/>
          </a:xfrm>
        </p:spPr>
        <p:txBody>
          <a:bodyPr/>
          <a:lstStyle/>
          <a:p>
            <a:r>
              <a:rPr lang="en-US" dirty="0"/>
              <a:t>DAX Avançado</a:t>
            </a:r>
            <a:endParaRPr lang="pt-PT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1D780B71-E2C4-D2B5-B8DD-0FD552C5AB24}"/>
              </a:ext>
            </a:extLst>
          </p:cNvPr>
          <p:cNvSpPr txBox="1">
            <a:spLocks/>
          </p:cNvSpPr>
          <p:nvPr/>
        </p:nvSpPr>
        <p:spPr>
          <a:xfrm>
            <a:off x="6287959" y="2835043"/>
            <a:ext cx="2755025" cy="575200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600" b="1" i="0" kern="800" spc="-1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Períodos e Variações Homólogas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F7B5D3A-1088-423B-83EA-322BF073002C}"/>
              </a:ext>
            </a:extLst>
          </p:cNvPr>
          <p:cNvSpPr txBox="1">
            <a:spLocks/>
          </p:cNvSpPr>
          <p:nvPr/>
        </p:nvSpPr>
        <p:spPr>
          <a:xfrm>
            <a:off x="6287959" y="3187013"/>
            <a:ext cx="2755025" cy="3048718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Variação_Homóloga_Vendas = 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ValorAtual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FCT_VENDAS[Vendas_Totais]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ValorAnoAnterior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FCT_VENDAS[Vendas_Totais]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SAMEPERIODLASTYEAR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'DIM_CALENDÁRIO '[Data]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ValorAnoAnterior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ValorAnoAnterior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||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ValorAtual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ValorAtual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ValorAtual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ValorAnoAnterior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ValorAnoAnterior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pt-PT" dirty="0"/>
          </a:p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Vendas_Período_Homólogo = </a:t>
            </a:r>
          </a:p>
          <a:p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FCT_VENDAS[Vendas_Totais]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SAMEPERIODLASTYEAR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'DIM_CALENDÁRIO '[Data]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pt-P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D34BFE-0D3F-EA95-F750-EC976AACEC15}"/>
              </a:ext>
            </a:extLst>
          </p:cNvPr>
          <p:cNvSpPr txBox="1"/>
          <p:nvPr/>
        </p:nvSpPr>
        <p:spPr>
          <a:xfrm rot="1960589">
            <a:off x="10952922" y="2878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Self-teaching</a:t>
            </a:r>
            <a:endParaRPr lang="pt-PT" sz="1600" b="1" dirty="0">
              <a:solidFill>
                <a:schemeClr val="accent2"/>
              </a:solidFill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B3B9FB7-5D6F-441A-6A66-1B8033604823}"/>
              </a:ext>
            </a:extLst>
          </p:cNvPr>
          <p:cNvSpPr txBox="1">
            <a:spLocks/>
          </p:cNvSpPr>
          <p:nvPr/>
        </p:nvSpPr>
        <p:spPr>
          <a:xfrm>
            <a:off x="3340975" y="2835043"/>
            <a:ext cx="2755025" cy="575200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600" b="1" i="0" kern="800" spc="-1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Formatação Condicional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74F59C6-CF2C-16F1-32A8-3D64E06F735A}"/>
              </a:ext>
            </a:extLst>
          </p:cNvPr>
          <p:cNvSpPr txBox="1">
            <a:spLocks/>
          </p:cNvSpPr>
          <p:nvPr/>
        </p:nvSpPr>
        <p:spPr>
          <a:xfrm>
            <a:off x="3340975" y="3187013"/>
            <a:ext cx="2755025" cy="3048718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CF_Preço =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FCT_VENDAS[Preço]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&gt;=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pt-PT" sz="800" dirty="0"/>
          </a:p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CF_Variação Homóloga =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68349C"/>
                </a:solidFill>
                <a:effectLst/>
                <a:latin typeface="Consolas" panose="020B0609020204030204" pitchFamily="49" charset="0"/>
              </a:rPr>
              <a:t>[Variação_Homóloga_Vendas]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68349C"/>
                </a:solidFill>
                <a:effectLst/>
                <a:latin typeface="Consolas" panose="020B0609020204030204" pitchFamily="49" charset="0"/>
              </a:rPr>
              <a:t>[Variação_Homóloga_Vendas]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pt-PT" sz="800" dirty="0"/>
          </a:p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CF_Vendas =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FCT_VENDAS[Vendas_Totais]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pt-PT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122D0383-207A-C97B-624D-A22C79BB462C}"/>
              </a:ext>
            </a:extLst>
          </p:cNvPr>
          <p:cNvSpPr txBox="1">
            <a:spLocks/>
          </p:cNvSpPr>
          <p:nvPr/>
        </p:nvSpPr>
        <p:spPr>
          <a:xfrm>
            <a:off x="9216735" y="2835043"/>
            <a:ext cx="2755025" cy="575200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600" b="1" i="0" kern="800" spc="-1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Page Level Access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33D02DD-210D-35F1-F08C-FD4FF00085B3}"/>
              </a:ext>
            </a:extLst>
          </p:cNvPr>
          <p:cNvSpPr txBox="1">
            <a:spLocks/>
          </p:cNvSpPr>
          <p:nvPr/>
        </p:nvSpPr>
        <p:spPr>
          <a:xfrm>
            <a:off x="263808" y="2835043"/>
            <a:ext cx="2755025" cy="575200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600" b="1" i="0" kern="800" spc="-10">
                <a:solidFill>
                  <a:srgbClr val="0D5D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Métricas Transversais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7FA0402-9B06-C14E-063F-3C2ACAE2DFB2}"/>
              </a:ext>
            </a:extLst>
          </p:cNvPr>
          <p:cNvSpPr txBox="1">
            <a:spLocks/>
          </p:cNvSpPr>
          <p:nvPr/>
        </p:nvSpPr>
        <p:spPr>
          <a:xfrm>
            <a:off x="418806" y="3187013"/>
            <a:ext cx="2755025" cy="3048718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Bónus = </a:t>
            </a:r>
            <a:r>
              <a:rPr lang="pt-B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FCT_VENDAS[Vendas_Totais]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pt-B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pt-BR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pt-BR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pt-BR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8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 Últ. Venda = </a:t>
            </a:r>
            <a:r>
              <a:rPr lang="pt-BR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 de atualização: "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FCT_VENDAS[Data]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pt-B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Vendas_Período_Atual =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FCT_VENDAS[Preço]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FCT_VENDAS[Quantidade]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pt-B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Vendas_Período_Atual_Otimizada = 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SUMX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FCT_VENDAS[Preço]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pt-BR" sz="8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FCT_VENDAS[Quantidade]</a:t>
            </a:r>
            <a:r>
              <a:rPr lang="pt-B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pt-B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t-PT" sz="800" dirty="0"/>
          </a:p>
        </p:txBody>
      </p:sp>
    </p:spTree>
    <p:extLst>
      <p:ext uri="{BB962C8B-B14F-4D97-AF65-F5344CB8AC3E}">
        <p14:creationId xmlns:p14="http://schemas.microsoft.com/office/powerpoint/2010/main" val="37187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5">
            <a:extLst>
              <a:ext uri="{FF2B5EF4-FFF2-40B4-BE49-F238E27FC236}">
                <a16:creationId xmlns:a16="http://schemas.microsoft.com/office/drawing/2014/main" id="{00F7C8E2-8E7A-43A7-9B23-2F1B0FC66F8B}"/>
              </a:ext>
            </a:extLst>
          </p:cNvPr>
          <p:cNvSpPr/>
          <p:nvPr/>
        </p:nvSpPr>
        <p:spPr>
          <a:xfrm>
            <a:off x="0" y="1345391"/>
            <a:ext cx="12192000" cy="831600"/>
          </a:xfrm>
          <a:prstGeom prst="rect">
            <a:avLst/>
          </a:prstGeom>
          <a:solidFill>
            <a:srgbClr val="57565A">
              <a:alpha val="5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540000" tIns="72000" rIns="540000" bIns="72000" rtlCol="0" anchor="ctr"/>
          <a:lstStyle/>
          <a:p>
            <a:pPr lvl="0" algn="ctr" defTabSz="1219122">
              <a:defRPr/>
            </a:pPr>
            <a:r>
              <a:rPr lang="en-US" sz="1600" kern="0">
                <a:solidFill>
                  <a:srgbClr val="57565A"/>
                </a:solidFill>
              </a:rPr>
              <a:t>Unipartner is a systems integration and consulting company that works with organizations to solve their most demanding </a:t>
            </a:r>
          </a:p>
          <a:p>
            <a:pPr lvl="0" algn="ctr" defTabSz="1219122">
              <a:defRPr/>
            </a:pPr>
            <a:r>
              <a:rPr lang="en-US" sz="1600" kern="0">
                <a:solidFill>
                  <a:srgbClr val="57565A"/>
                </a:solidFill>
              </a:rPr>
              <a:t>IT and business challenges.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128EE-770A-4948-AC33-BE6155D4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769"/>
            <a:ext cx="12192000" cy="367946"/>
          </a:xfrm>
        </p:spPr>
        <p:txBody>
          <a:bodyPr vert="horz" lIns="0" tIns="0" rIns="0" bIns="0" rtlCol="0" anchor="ctr">
            <a:normAutofit fontScale="90000"/>
          </a:bodyPr>
          <a:lstStyle/>
          <a:p>
            <a:r>
              <a:rPr lang="en-US" sz="3200" b="1">
                <a:latin typeface="Roboto Black" panose="02000000000000000000" pitchFamily="2" charset="0"/>
                <a:ea typeface="Roboto Black" panose="02000000000000000000" pitchFamily="2" charset="0"/>
              </a:rPr>
              <a:t>Unipartner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FC86B37-7EA5-43A0-8053-AC0FC5ECD73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0" y="917196"/>
            <a:ext cx="12192000" cy="288032"/>
          </a:xfrm>
        </p:spPr>
        <p:txBody>
          <a:bodyPr>
            <a:normAutofit fontScale="85000" lnSpcReduction="20000"/>
          </a:bodyPr>
          <a:lstStyle/>
          <a:p>
            <a:r>
              <a:rPr lang="en-US" sz="1800"/>
              <a:t>Our Story</a:t>
            </a:r>
          </a:p>
        </p:txBody>
      </p:sp>
      <p:sp>
        <p:nvSpPr>
          <p:cNvPr id="64" name="Freeform 4">
            <a:extLst>
              <a:ext uri="{FF2B5EF4-FFF2-40B4-BE49-F238E27FC236}">
                <a16:creationId xmlns:a16="http://schemas.microsoft.com/office/drawing/2014/main" id="{55E8F419-0F15-426A-82B7-6CE4FEE59387}"/>
              </a:ext>
            </a:extLst>
          </p:cNvPr>
          <p:cNvSpPr>
            <a:spLocks noEditPoints="1"/>
          </p:cNvSpPr>
          <p:nvPr/>
        </p:nvSpPr>
        <p:spPr bwMode="auto">
          <a:xfrm>
            <a:off x="3547103" y="2975890"/>
            <a:ext cx="473328" cy="476593"/>
          </a:xfrm>
          <a:custGeom>
            <a:avLst/>
            <a:gdLst>
              <a:gd name="T0" fmla="*/ 58 w 153"/>
              <a:gd name="T1" fmla="*/ 10 h 154"/>
              <a:gd name="T2" fmla="*/ 9 w 153"/>
              <a:gd name="T3" fmla="*/ 95 h 154"/>
              <a:gd name="T4" fmla="*/ 94 w 153"/>
              <a:gd name="T5" fmla="*/ 144 h 154"/>
              <a:gd name="T6" fmla="*/ 143 w 153"/>
              <a:gd name="T7" fmla="*/ 59 h 154"/>
              <a:gd name="T8" fmla="*/ 58 w 153"/>
              <a:gd name="T9" fmla="*/ 10 h 154"/>
              <a:gd name="T10" fmla="*/ 91 w 153"/>
              <a:gd name="T11" fmla="*/ 133 h 154"/>
              <a:gd name="T12" fmla="*/ 21 w 153"/>
              <a:gd name="T13" fmla="*/ 92 h 154"/>
              <a:gd name="T14" fmla="*/ 61 w 153"/>
              <a:gd name="T15" fmla="*/ 21 h 154"/>
              <a:gd name="T16" fmla="*/ 132 w 153"/>
              <a:gd name="T17" fmla="*/ 62 h 154"/>
              <a:gd name="T18" fmla="*/ 91 w 153"/>
              <a:gd name="T19" fmla="*/ 13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3" h="154">
                <a:moveTo>
                  <a:pt x="58" y="10"/>
                </a:moveTo>
                <a:cubicBezTo>
                  <a:pt x="22" y="20"/>
                  <a:pt x="0" y="58"/>
                  <a:pt x="9" y="95"/>
                </a:cubicBezTo>
                <a:cubicBezTo>
                  <a:pt x="19" y="132"/>
                  <a:pt x="57" y="154"/>
                  <a:pt x="94" y="144"/>
                </a:cubicBezTo>
                <a:cubicBezTo>
                  <a:pt x="131" y="134"/>
                  <a:pt x="153" y="96"/>
                  <a:pt x="143" y="59"/>
                </a:cubicBezTo>
                <a:cubicBezTo>
                  <a:pt x="133" y="22"/>
                  <a:pt x="95" y="0"/>
                  <a:pt x="58" y="10"/>
                </a:cubicBezTo>
                <a:close/>
                <a:moveTo>
                  <a:pt x="91" y="133"/>
                </a:moveTo>
                <a:cubicBezTo>
                  <a:pt x="60" y="141"/>
                  <a:pt x="29" y="122"/>
                  <a:pt x="21" y="92"/>
                </a:cubicBezTo>
                <a:cubicBezTo>
                  <a:pt x="13" y="61"/>
                  <a:pt x="31" y="30"/>
                  <a:pt x="61" y="21"/>
                </a:cubicBezTo>
                <a:cubicBezTo>
                  <a:pt x="92" y="13"/>
                  <a:pt x="124" y="32"/>
                  <a:pt x="132" y="62"/>
                </a:cubicBezTo>
                <a:cubicBezTo>
                  <a:pt x="140" y="93"/>
                  <a:pt x="122" y="124"/>
                  <a:pt x="91" y="1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67" name="Freeform 16">
            <a:extLst>
              <a:ext uri="{FF2B5EF4-FFF2-40B4-BE49-F238E27FC236}">
                <a16:creationId xmlns:a16="http://schemas.microsoft.com/office/drawing/2014/main" id="{9F21FF98-D68B-4BC2-AA82-D8C8BD58D949}"/>
              </a:ext>
            </a:extLst>
          </p:cNvPr>
          <p:cNvSpPr>
            <a:spLocks/>
          </p:cNvSpPr>
          <p:nvPr/>
        </p:nvSpPr>
        <p:spPr bwMode="auto">
          <a:xfrm>
            <a:off x="3992684" y="3137475"/>
            <a:ext cx="773648" cy="321537"/>
          </a:xfrm>
          <a:custGeom>
            <a:avLst/>
            <a:gdLst>
              <a:gd name="T0" fmla="*/ 0 w 250"/>
              <a:gd name="T1" fmla="*/ 14 h 104"/>
              <a:gd name="T2" fmla="*/ 58 w 250"/>
              <a:gd name="T3" fmla="*/ 9 h 104"/>
              <a:gd name="T4" fmla="*/ 87 w 250"/>
              <a:gd name="T5" fmla="*/ 41 h 104"/>
              <a:gd name="T6" fmla="*/ 142 w 250"/>
              <a:gd name="T7" fmla="*/ 89 h 104"/>
              <a:gd name="T8" fmla="*/ 250 w 250"/>
              <a:gd name="T9" fmla="*/ 88 h 104"/>
              <a:gd name="T10" fmla="*/ 151 w 250"/>
              <a:gd name="T11" fmla="*/ 99 h 104"/>
              <a:gd name="T12" fmla="*/ 75 w 250"/>
              <a:gd name="T13" fmla="*/ 58 h 104"/>
              <a:gd name="T14" fmla="*/ 1 w 250"/>
              <a:gd name="T15" fmla="*/ 1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104">
                <a:moveTo>
                  <a:pt x="0" y="14"/>
                </a:moveTo>
                <a:cubicBezTo>
                  <a:pt x="0" y="14"/>
                  <a:pt x="47" y="0"/>
                  <a:pt x="58" y="9"/>
                </a:cubicBezTo>
                <a:cubicBezTo>
                  <a:pt x="69" y="17"/>
                  <a:pt x="78" y="24"/>
                  <a:pt x="87" y="41"/>
                </a:cubicBezTo>
                <a:cubicBezTo>
                  <a:pt x="95" y="58"/>
                  <a:pt x="105" y="78"/>
                  <a:pt x="142" y="89"/>
                </a:cubicBezTo>
                <a:cubicBezTo>
                  <a:pt x="178" y="100"/>
                  <a:pt x="208" y="102"/>
                  <a:pt x="250" y="88"/>
                </a:cubicBezTo>
                <a:cubicBezTo>
                  <a:pt x="224" y="98"/>
                  <a:pt x="183" y="104"/>
                  <a:pt x="151" y="99"/>
                </a:cubicBezTo>
                <a:cubicBezTo>
                  <a:pt x="120" y="93"/>
                  <a:pt x="89" y="69"/>
                  <a:pt x="75" y="58"/>
                </a:cubicBezTo>
                <a:cubicBezTo>
                  <a:pt x="60" y="46"/>
                  <a:pt x="22" y="17"/>
                  <a:pt x="1" y="18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71" name="Freeform 17">
            <a:extLst>
              <a:ext uri="{FF2B5EF4-FFF2-40B4-BE49-F238E27FC236}">
                <a16:creationId xmlns:a16="http://schemas.microsoft.com/office/drawing/2014/main" id="{07BBCB23-1B6B-4FE3-9F6B-98C5AE5EF0F3}"/>
              </a:ext>
            </a:extLst>
          </p:cNvPr>
          <p:cNvSpPr>
            <a:spLocks/>
          </p:cNvSpPr>
          <p:nvPr/>
        </p:nvSpPr>
        <p:spPr bwMode="auto">
          <a:xfrm>
            <a:off x="3992684" y="3199497"/>
            <a:ext cx="763854" cy="145262"/>
          </a:xfrm>
          <a:custGeom>
            <a:avLst/>
            <a:gdLst>
              <a:gd name="T0" fmla="*/ 0 w 247"/>
              <a:gd name="T1" fmla="*/ 0 h 47"/>
              <a:gd name="T2" fmla="*/ 75 w 247"/>
              <a:gd name="T3" fmla="*/ 28 h 47"/>
              <a:gd name="T4" fmla="*/ 247 w 247"/>
              <a:gd name="T5" fmla="*/ 3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7" h="47">
                <a:moveTo>
                  <a:pt x="0" y="0"/>
                </a:moveTo>
                <a:cubicBezTo>
                  <a:pt x="0" y="0"/>
                  <a:pt x="50" y="22"/>
                  <a:pt x="75" y="28"/>
                </a:cubicBezTo>
                <a:cubicBezTo>
                  <a:pt x="101" y="34"/>
                  <a:pt x="148" y="47"/>
                  <a:pt x="247" y="35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id="{4AFC5D0D-F8A9-452A-96AD-263BC67D960E}"/>
              </a:ext>
            </a:extLst>
          </p:cNvPr>
          <p:cNvSpPr>
            <a:spLocks/>
          </p:cNvSpPr>
          <p:nvPr/>
        </p:nvSpPr>
        <p:spPr bwMode="auto">
          <a:xfrm>
            <a:off x="3995949" y="3223980"/>
            <a:ext cx="778544" cy="280733"/>
          </a:xfrm>
          <a:custGeom>
            <a:avLst/>
            <a:gdLst>
              <a:gd name="T0" fmla="*/ 252 w 252"/>
              <a:gd name="T1" fmla="*/ 71 h 91"/>
              <a:gd name="T2" fmla="*/ 173 w 252"/>
              <a:gd name="T3" fmla="*/ 84 h 91"/>
              <a:gd name="T4" fmla="*/ 57 w 252"/>
              <a:gd name="T5" fmla="*/ 28 h 91"/>
              <a:gd name="T6" fmla="*/ 0 w 252"/>
              <a:gd name="T7" fmla="*/ 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2" h="91">
                <a:moveTo>
                  <a:pt x="252" y="71"/>
                </a:moveTo>
                <a:cubicBezTo>
                  <a:pt x="252" y="71"/>
                  <a:pt x="206" y="91"/>
                  <a:pt x="173" y="84"/>
                </a:cubicBezTo>
                <a:cubicBezTo>
                  <a:pt x="140" y="78"/>
                  <a:pt x="73" y="38"/>
                  <a:pt x="57" y="28"/>
                </a:cubicBezTo>
                <a:cubicBezTo>
                  <a:pt x="41" y="18"/>
                  <a:pt x="9" y="0"/>
                  <a:pt x="0" y="5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73" name="Freeform 19">
            <a:extLst>
              <a:ext uri="{FF2B5EF4-FFF2-40B4-BE49-F238E27FC236}">
                <a16:creationId xmlns:a16="http://schemas.microsoft.com/office/drawing/2014/main" id="{D3FC2597-C3CE-4024-A347-A1A271A4C4C4}"/>
              </a:ext>
            </a:extLst>
          </p:cNvPr>
          <p:cNvSpPr>
            <a:spLocks/>
          </p:cNvSpPr>
          <p:nvPr/>
        </p:nvSpPr>
        <p:spPr bwMode="auto">
          <a:xfrm>
            <a:off x="5331061" y="3241934"/>
            <a:ext cx="427628" cy="210549"/>
          </a:xfrm>
          <a:custGeom>
            <a:avLst/>
            <a:gdLst>
              <a:gd name="T0" fmla="*/ 3 w 138"/>
              <a:gd name="T1" fmla="*/ 27 h 68"/>
              <a:gd name="T2" fmla="*/ 58 w 138"/>
              <a:gd name="T3" fmla="*/ 3 h 68"/>
              <a:gd name="T4" fmla="*/ 109 w 138"/>
              <a:gd name="T5" fmla="*/ 38 h 68"/>
              <a:gd name="T6" fmla="*/ 138 w 138"/>
              <a:gd name="T7" fmla="*/ 68 h 68"/>
              <a:gd name="T8" fmla="*/ 0 w 138"/>
              <a:gd name="T9" fmla="*/ 5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68">
                <a:moveTo>
                  <a:pt x="3" y="27"/>
                </a:moveTo>
                <a:cubicBezTo>
                  <a:pt x="3" y="27"/>
                  <a:pt x="34" y="0"/>
                  <a:pt x="58" y="3"/>
                </a:cubicBezTo>
                <a:cubicBezTo>
                  <a:pt x="83" y="6"/>
                  <a:pt x="102" y="27"/>
                  <a:pt x="109" y="38"/>
                </a:cubicBezTo>
                <a:cubicBezTo>
                  <a:pt x="115" y="48"/>
                  <a:pt x="130" y="66"/>
                  <a:pt x="138" y="68"/>
                </a:cubicBezTo>
                <a:cubicBezTo>
                  <a:pt x="117" y="56"/>
                  <a:pt x="68" y="29"/>
                  <a:pt x="0" y="54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74" name="Freeform 20">
            <a:extLst>
              <a:ext uri="{FF2B5EF4-FFF2-40B4-BE49-F238E27FC236}">
                <a16:creationId xmlns:a16="http://schemas.microsoft.com/office/drawing/2014/main" id="{EEE61EE8-DC8E-40EC-9833-6C035E97EAA1}"/>
              </a:ext>
            </a:extLst>
          </p:cNvPr>
          <p:cNvSpPr>
            <a:spLocks/>
          </p:cNvSpPr>
          <p:nvPr/>
        </p:nvSpPr>
        <p:spPr bwMode="auto">
          <a:xfrm>
            <a:off x="5340855" y="3359450"/>
            <a:ext cx="408042" cy="171377"/>
          </a:xfrm>
          <a:custGeom>
            <a:avLst/>
            <a:gdLst>
              <a:gd name="T0" fmla="*/ 0 w 132"/>
              <a:gd name="T1" fmla="*/ 4 h 55"/>
              <a:gd name="T2" fmla="*/ 79 w 132"/>
              <a:gd name="T3" fmla="*/ 15 h 55"/>
              <a:gd name="T4" fmla="*/ 132 w 132"/>
              <a:gd name="T5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2" h="55">
                <a:moveTo>
                  <a:pt x="0" y="4"/>
                </a:moveTo>
                <a:cubicBezTo>
                  <a:pt x="0" y="4"/>
                  <a:pt x="48" y="0"/>
                  <a:pt x="79" y="15"/>
                </a:cubicBezTo>
                <a:cubicBezTo>
                  <a:pt x="110" y="29"/>
                  <a:pt x="122" y="39"/>
                  <a:pt x="132" y="55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75" name="Freeform 21">
            <a:extLst>
              <a:ext uri="{FF2B5EF4-FFF2-40B4-BE49-F238E27FC236}">
                <a16:creationId xmlns:a16="http://schemas.microsoft.com/office/drawing/2014/main" id="{391270C2-4303-456F-BE55-6328044E39F8}"/>
              </a:ext>
            </a:extLst>
          </p:cNvPr>
          <p:cNvSpPr>
            <a:spLocks/>
          </p:cNvSpPr>
          <p:nvPr/>
        </p:nvSpPr>
        <p:spPr bwMode="auto">
          <a:xfrm>
            <a:off x="5340855" y="3320278"/>
            <a:ext cx="411306" cy="169745"/>
          </a:xfrm>
          <a:custGeom>
            <a:avLst/>
            <a:gdLst>
              <a:gd name="T0" fmla="*/ 133 w 133"/>
              <a:gd name="T1" fmla="*/ 55 h 55"/>
              <a:gd name="T2" fmla="*/ 0 w 133"/>
              <a:gd name="T3" fmla="*/ 9 h 5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3" h="55">
                <a:moveTo>
                  <a:pt x="133" y="55"/>
                </a:moveTo>
                <a:cubicBezTo>
                  <a:pt x="133" y="55"/>
                  <a:pt x="84" y="0"/>
                  <a:pt x="0" y="9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76" name="Freeform 22">
            <a:extLst>
              <a:ext uri="{FF2B5EF4-FFF2-40B4-BE49-F238E27FC236}">
                <a16:creationId xmlns:a16="http://schemas.microsoft.com/office/drawing/2014/main" id="{7736220D-B3F3-4BD9-8F8F-393D03C73B36}"/>
              </a:ext>
            </a:extLst>
          </p:cNvPr>
          <p:cNvSpPr>
            <a:spLocks/>
          </p:cNvSpPr>
          <p:nvPr/>
        </p:nvSpPr>
        <p:spPr bwMode="auto">
          <a:xfrm>
            <a:off x="6444199" y="3703837"/>
            <a:ext cx="231767" cy="272572"/>
          </a:xfrm>
          <a:custGeom>
            <a:avLst/>
            <a:gdLst>
              <a:gd name="T0" fmla="*/ 0 w 75"/>
              <a:gd name="T1" fmla="*/ 0 h 88"/>
              <a:gd name="T2" fmla="*/ 75 w 75"/>
              <a:gd name="T3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88">
                <a:moveTo>
                  <a:pt x="0" y="0"/>
                </a:moveTo>
                <a:cubicBezTo>
                  <a:pt x="0" y="0"/>
                  <a:pt x="4" y="77"/>
                  <a:pt x="75" y="88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D885048A-1386-4748-B3D7-BC702321FAF7}"/>
              </a:ext>
            </a:extLst>
          </p:cNvPr>
          <p:cNvSpPr>
            <a:spLocks/>
          </p:cNvSpPr>
          <p:nvPr/>
        </p:nvSpPr>
        <p:spPr bwMode="auto">
          <a:xfrm>
            <a:off x="6305465" y="3814824"/>
            <a:ext cx="252986" cy="275837"/>
          </a:xfrm>
          <a:custGeom>
            <a:avLst/>
            <a:gdLst>
              <a:gd name="T0" fmla="*/ 20 w 82"/>
              <a:gd name="T1" fmla="*/ 1 h 89"/>
              <a:gd name="T2" fmla="*/ 82 w 82"/>
              <a:gd name="T3" fmla="*/ 66 h 89"/>
              <a:gd name="T4" fmla="*/ 0 w 82"/>
              <a:gd name="T5" fmla="*/ 16 h 89"/>
              <a:gd name="T6" fmla="*/ 53 w 82"/>
              <a:gd name="T7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89">
                <a:moveTo>
                  <a:pt x="20" y="1"/>
                </a:moveTo>
                <a:cubicBezTo>
                  <a:pt x="20" y="1"/>
                  <a:pt x="68" y="0"/>
                  <a:pt x="82" y="66"/>
                </a:cubicBezTo>
                <a:cubicBezTo>
                  <a:pt x="70" y="49"/>
                  <a:pt x="29" y="14"/>
                  <a:pt x="0" y="16"/>
                </a:cubicBezTo>
                <a:cubicBezTo>
                  <a:pt x="0" y="16"/>
                  <a:pt x="47" y="40"/>
                  <a:pt x="53" y="89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78" name="Freeform 24">
            <a:extLst>
              <a:ext uri="{FF2B5EF4-FFF2-40B4-BE49-F238E27FC236}">
                <a16:creationId xmlns:a16="http://schemas.microsoft.com/office/drawing/2014/main" id="{0CF7B6C2-4B28-407C-A6EB-B6DB93A72F48}"/>
              </a:ext>
            </a:extLst>
          </p:cNvPr>
          <p:cNvSpPr>
            <a:spLocks/>
          </p:cNvSpPr>
          <p:nvPr/>
        </p:nvSpPr>
        <p:spPr bwMode="auto">
          <a:xfrm>
            <a:off x="6351166" y="3777285"/>
            <a:ext cx="257882" cy="223607"/>
          </a:xfrm>
          <a:custGeom>
            <a:avLst/>
            <a:gdLst>
              <a:gd name="T0" fmla="*/ 15 w 83"/>
              <a:gd name="T1" fmla="*/ 0 h 72"/>
              <a:gd name="T2" fmla="*/ 83 w 83"/>
              <a:gd name="T3" fmla="*/ 69 h 72"/>
              <a:gd name="T4" fmla="*/ 0 w 83"/>
              <a:gd name="T5" fmla="*/ 1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3" h="72">
                <a:moveTo>
                  <a:pt x="15" y="0"/>
                </a:moveTo>
                <a:cubicBezTo>
                  <a:pt x="15" y="0"/>
                  <a:pt x="38" y="62"/>
                  <a:pt x="83" y="69"/>
                </a:cubicBezTo>
                <a:cubicBezTo>
                  <a:pt x="71" y="72"/>
                  <a:pt x="15" y="54"/>
                  <a:pt x="0" y="18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79" name="Freeform 25">
            <a:extLst>
              <a:ext uri="{FF2B5EF4-FFF2-40B4-BE49-F238E27FC236}">
                <a16:creationId xmlns:a16="http://schemas.microsoft.com/office/drawing/2014/main" id="{EF84DED1-3033-465E-B804-AC50B39AD148}"/>
              </a:ext>
            </a:extLst>
          </p:cNvPr>
          <p:cNvSpPr>
            <a:spLocks/>
          </p:cNvSpPr>
          <p:nvPr/>
        </p:nvSpPr>
        <p:spPr bwMode="auto">
          <a:xfrm>
            <a:off x="6290775" y="4666815"/>
            <a:ext cx="207286" cy="315008"/>
          </a:xfrm>
          <a:custGeom>
            <a:avLst/>
            <a:gdLst>
              <a:gd name="T0" fmla="*/ 50 w 67"/>
              <a:gd name="T1" fmla="*/ 0 h 102"/>
              <a:gd name="T2" fmla="*/ 47 w 67"/>
              <a:gd name="T3" fmla="*/ 52 h 102"/>
              <a:gd name="T4" fmla="*/ 0 w 67"/>
              <a:gd name="T5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" h="102">
                <a:moveTo>
                  <a:pt x="50" y="0"/>
                </a:moveTo>
                <a:cubicBezTo>
                  <a:pt x="50" y="0"/>
                  <a:pt x="67" y="37"/>
                  <a:pt x="47" y="52"/>
                </a:cubicBezTo>
                <a:cubicBezTo>
                  <a:pt x="26" y="68"/>
                  <a:pt x="0" y="94"/>
                  <a:pt x="0" y="102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80" name="Freeform 26">
            <a:extLst>
              <a:ext uri="{FF2B5EF4-FFF2-40B4-BE49-F238E27FC236}">
                <a16:creationId xmlns:a16="http://schemas.microsoft.com/office/drawing/2014/main" id="{98A75240-5D00-4DDE-BA61-CA9312317D35}"/>
              </a:ext>
            </a:extLst>
          </p:cNvPr>
          <p:cNvSpPr>
            <a:spLocks/>
          </p:cNvSpPr>
          <p:nvPr/>
        </p:nvSpPr>
        <p:spPr bwMode="auto">
          <a:xfrm>
            <a:off x="6305465" y="4750056"/>
            <a:ext cx="262779" cy="347652"/>
          </a:xfrm>
          <a:custGeom>
            <a:avLst/>
            <a:gdLst>
              <a:gd name="T0" fmla="*/ 0 w 85"/>
              <a:gd name="T1" fmla="*/ 80 h 112"/>
              <a:gd name="T2" fmla="*/ 33 w 85"/>
              <a:gd name="T3" fmla="*/ 52 h 112"/>
              <a:gd name="T4" fmla="*/ 73 w 85"/>
              <a:gd name="T5" fmla="*/ 0 h 112"/>
              <a:gd name="T6" fmla="*/ 72 w 85"/>
              <a:gd name="T7" fmla="*/ 37 h 112"/>
              <a:gd name="T8" fmla="*/ 38 w 85"/>
              <a:gd name="T9" fmla="*/ 62 h 112"/>
              <a:gd name="T10" fmla="*/ 22 w 85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" h="112">
                <a:moveTo>
                  <a:pt x="0" y="80"/>
                </a:moveTo>
                <a:cubicBezTo>
                  <a:pt x="0" y="80"/>
                  <a:pt x="16" y="59"/>
                  <a:pt x="33" y="52"/>
                </a:cubicBezTo>
                <a:cubicBezTo>
                  <a:pt x="50" y="45"/>
                  <a:pt x="78" y="10"/>
                  <a:pt x="73" y="0"/>
                </a:cubicBezTo>
                <a:cubicBezTo>
                  <a:pt x="80" y="6"/>
                  <a:pt x="85" y="29"/>
                  <a:pt x="72" y="37"/>
                </a:cubicBezTo>
                <a:cubicBezTo>
                  <a:pt x="59" y="44"/>
                  <a:pt x="47" y="47"/>
                  <a:pt x="38" y="62"/>
                </a:cubicBezTo>
                <a:cubicBezTo>
                  <a:pt x="29" y="78"/>
                  <a:pt x="21" y="94"/>
                  <a:pt x="22" y="112"/>
                </a:cubicBezTo>
              </a:path>
            </a:pathLst>
          </a:custGeom>
          <a:noFill/>
          <a:ln w="6350" cap="flat">
            <a:solidFill>
              <a:srgbClr val="57565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81" name="Freeform 5">
            <a:extLst>
              <a:ext uri="{FF2B5EF4-FFF2-40B4-BE49-F238E27FC236}">
                <a16:creationId xmlns:a16="http://schemas.microsoft.com/office/drawing/2014/main" id="{F161A226-8D04-49CE-BB65-B8E7F9065C66}"/>
              </a:ext>
            </a:extLst>
          </p:cNvPr>
          <p:cNvSpPr>
            <a:spLocks noEditPoints="1"/>
          </p:cNvSpPr>
          <p:nvPr/>
        </p:nvSpPr>
        <p:spPr bwMode="auto">
          <a:xfrm>
            <a:off x="4725528" y="3019958"/>
            <a:ext cx="649602" cy="649602"/>
          </a:xfrm>
          <a:custGeom>
            <a:avLst/>
            <a:gdLst>
              <a:gd name="T0" fmla="*/ 80 w 210"/>
              <a:gd name="T1" fmla="*/ 13 h 210"/>
              <a:gd name="T2" fmla="*/ 13 w 210"/>
              <a:gd name="T3" fmla="*/ 129 h 210"/>
              <a:gd name="T4" fmla="*/ 129 w 210"/>
              <a:gd name="T5" fmla="*/ 196 h 210"/>
              <a:gd name="T6" fmla="*/ 196 w 210"/>
              <a:gd name="T7" fmla="*/ 81 h 210"/>
              <a:gd name="T8" fmla="*/ 80 w 210"/>
              <a:gd name="T9" fmla="*/ 13 h 210"/>
              <a:gd name="T10" fmla="*/ 125 w 210"/>
              <a:gd name="T11" fmla="*/ 183 h 210"/>
              <a:gd name="T12" fmla="*/ 27 w 210"/>
              <a:gd name="T13" fmla="*/ 126 h 210"/>
              <a:gd name="T14" fmla="*/ 84 w 210"/>
              <a:gd name="T15" fmla="*/ 27 h 210"/>
              <a:gd name="T16" fmla="*/ 183 w 210"/>
              <a:gd name="T17" fmla="*/ 84 h 210"/>
              <a:gd name="T18" fmla="*/ 125 w 210"/>
              <a:gd name="T19" fmla="*/ 18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210">
                <a:moveTo>
                  <a:pt x="80" y="13"/>
                </a:moveTo>
                <a:cubicBezTo>
                  <a:pt x="30" y="27"/>
                  <a:pt x="0" y="79"/>
                  <a:pt x="13" y="129"/>
                </a:cubicBezTo>
                <a:cubicBezTo>
                  <a:pt x="26" y="180"/>
                  <a:pt x="78" y="210"/>
                  <a:pt x="129" y="196"/>
                </a:cubicBezTo>
                <a:cubicBezTo>
                  <a:pt x="179" y="183"/>
                  <a:pt x="210" y="131"/>
                  <a:pt x="196" y="81"/>
                </a:cubicBezTo>
                <a:cubicBezTo>
                  <a:pt x="183" y="30"/>
                  <a:pt x="131" y="0"/>
                  <a:pt x="80" y="13"/>
                </a:cubicBezTo>
                <a:close/>
                <a:moveTo>
                  <a:pt x="125" y="183"/>
                </a:moveTo>
                <a:cubicBezTo>
                  <a:pt x="82" y="194"/>
                  <a:pt x="38" y="169"/>
                  <a:pt x="27" y="126"/>
                </a:cubicBezTo>
                <a:cubicBezTo>
                  <a:pt x="15" y="82"/>
                  <a:pt x="41" y="38"/>
                  <a:pt x="84" y="27"/>
                </a:cubicBezTo>
                <a:cubicBezTo>
                  <a:pt x="127" y="15"/>
                  <a:pt x="171" y="41"/>
                  <a:pt x="183" y="84"/>
                </a:cubicBezTo>
                <a:cubicBezTo>
                  <a:pt x="194" y="127"/>
                  <a:pt x="168" y="171"/>
                  <a:pt x="125" y="183"/>
                </a:cubicBezTo>
                <a:close/>
              </a:path>
            </a:pathLst>
          </a:custGeom>
          <a:solidFill>
            <a:srgbClr val="33B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DBB40DFE-F180-4CC0-A298-8B5DC0E65FE6}"/>
              </a:ext>
            </a:extLst>
          </p:cNvPr>
          <p:cNvSpPr>
            <a:spLocks noEditPoints="1"/>
          </p:cNvSpPr>
          <p:nvPr/>
        </p:nvSpPr>
        <p:spPr bwMode="auto">
          <a:xfrm>
            <a:off x="5706460" y="3142371"/>
            <a:ext cx="816084" cy="817716"/>
          </a:xfrm>
          <a:custGeom>
            <a:avLst/>
            <a:gdLst>
              <a:gd name="T0" fmla="*/ 102 w 264"/>
              <a:gd name="T1" fmla="*/ 17 h 264"/>
              <a:gd name="T2" fmla="*/ 17 w 264"/>
              <a:gd name="T3" fmla="*/ 163 h 264"/>
              <a:gd name="T4" fmla="*/ 163 w 264"/>
              <a:gd name="T5" fmla="*/ 247 h 264"/>
              <a:gd name="T6" fmla="*/ 247 w 264"/>
              <a:gd name="T7" fmla="*/ 102 h 264"/>
              <a:gd name="T8" fmla="*/ 102 w 264"/>
              <a:gd name="T9" fmla="*/ 17 h 264"/>
              <a:gd name="T10" fmla="*/ 158 w 264"/>
              <a:gd name="T11" fmla="*/ 230 h 264"/>
              <a:gd name="T12" fmla="*/ 34 w 264"/>
              <a:gd name="T13" fmla="*/ 158 h 264"/>
              <a:gd name="T14" fmla="*/ 106 w 264"/>
              <a:gd name="T15" fmla="*/ 34 h 264"/>
              <a:gd name="T16" fmla="*/ 230 w 264"/>
              <a:gd name="T17" fmla="*/ 106 h 264"/>
              <a:gd name="T18" fmla="*/ 158 w 264"/>
              <a:gd name="T19" fmla="*/ 23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4" h="264">
                <a:moveTo>
                  <a:pt x="102" y="17"/>
                </a:moveTo>
                <a:cubicBezTo>
                  <a:pt x="38" y="34"/>
                  <a:pt x="0" y="99"/>
                  <a:pt x="17" y="163"/>
                </a:cubicBezTo>
                <a:cubicBezTo>
                  <a:pt x="34" y="226"/>
                  <a:pt x="99" y="264"/>
                  <a:pt x="163" y="247"/>
                </a:cubicBezTo>
                <a:cubicBezTo>
                  <a:pt x="226" y="231"/>
                  <a:pt x="264" y="165"/>
                  <a:pt x="247" y="102"/>
                </a:cubicBezTo>
                <a:cubicBezTo>
                  <a:pt x="230" y="38"/>
                  <a:pt x="165" y="0"/>
                  <a:pt x="102" y="17"/>
                </a:cubicBezTo>
                <a:close/>
                <a:moveTo>
                  <a:pt x="158" y="230"/>
                </a:moveTo>
                <a:cubicBezTo>
                  <a:pt x="104" y="245"/>
                  <a:pt x="48" y="212"/>
                  <a:pt x="34" y="158"/>
                </a:cubicBezTo>
                <a:cubicBezTo>
                  <a:pt x="20" y="104"/>
                  <a:pt x="52" y="48"/>
                  <a:pt x="106" y="34"/>
                </a:cubicBezTo>
                <a:cubicBezTo>
                  <a:pt x="160" y="20"/>
                  <a:pt x="216" y="52"/>
                  <a:pt x="230" y="106"/>
                </a:cubicBezTo>
                <a:cubicBezTo>
                  <a:pt x="245" y="160"/>
                  <a:pt x="212" y="216"/>
                  <a:pt x="158" y="2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4E8B2327-F942-49A8-BB22-FD3F38910066}"/>
              </a:ext>
            </a:extLst>
          </p:cNvPr>
          <p:cNvSpPr>
            <a:spLocks noEditPoints="1"/>
          </p:cNvSpPr>
          <p:nvPr/>
        </p:nvSpPr>
        <p:spPr bwMode="auto">
          <a:xfrm>
            <a:off x="6298937" y="3907858"/>
            <a:ext cx="977668" cy="979301"/>
          </a:xfrm>
          <a:custGeom>
            <a:avLst/>
            <a:gdLst>
              <a:gd name="T0" fmla="*/ 122 w 316"/>
              <a:gd name="T1" fmla="*/ 20 h 316"/>
              <a:gd name="T2" fmla="*/ 20 w 316"/>
              <a:gd name="T3" fmla="*/ 194 h 316"/>
              <a:gd name="T4" fmla="*/ 194 w 316"/>
              <a:gd name="T5" fmla="*/ 296 h 316"/>
              <a:gd name="T6" fmla="*/ 296 w 316"/>
              <a:gd name="T7" fmla="*/ 121 h 316"/>
              <a:gd name="T8" fmla="*/ 122 w 316"/>
              <a:gd name="T9" fmla="*/ 20 h 316"/>
              <a:gd name="T10" fmla="*/ 189 w 316"/>
              <a:gd name="T11" fmla="*/ 275 h 316"/>
              <a:gd name="T12" fmla="*/ 41 w 316"/>
              <a:gd name="T13" fmla="*/ 189 h 316"/>
              <a:gd name="T14" fmla="*/ 127 w 316"/>
              <a:gd name="T15" fmla="*/ 41 h 316"/>
              <a:gd name="T16" fmla="*/ 275 w 316"/>
              <a:gd name="T17" fmla="*/ 127 h 316"/>
              <a:gd name="T18" fmla="*/ 189 w 316"/>
              <a:gd name="T19" fmla="*/ 275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6" h="316">
                <a:moveTo>
                  <a:pt x="122" y="20"/>
                </a:moveTo>
                <a:cubicBezTo>
                  <a:pt x="45" y="40"/>
                  <a:pt x="0" y="118"/>
                  <a:pt x="20" y="194"/>
                </a:cubicBezTo>
                <a:cubicBezTo>
                  <a:pt x="40" y="270"/>
                  <a:pt x="118" y="316"/>
                  <a:pt x="194" y="296"/>
                </a:cubicBezTo>
                <a:cubicBezTo>
                  <a:pt x="270" y="275"/>
                  <a:pt x="316" y="198"/>
                  <a:pt x="296" y="121"/>
                </a:cubicBezTo>
                <a:cubicBezTo>
                  <a:pt x="276" y="45"/>
                  <a:pt x="198" y="0"/>
                  <a:pt x="122" y="20"/>
                </a:cubicBezTo>
                <a:close/>
                <a:moveTo>
                  <a:pt x="189" y="275"/>
                </a:moveTo>
                <a:cubicBezTo>
                  <a:pt x="124" y="292"/>
                  <a:pt x="58" y="254"/>
                  <a:pt x="41" y="189"/>
                </a:cubicBezTo>
                <a:cubicBezTo>
                  <a:pt x="23" y="124"/>
                  <a:pt x="62" y="58"/>
                  <a:pt x="127" y="41"/>
                </a:cubicBezTo>
                <a:cubicBezTo>
                  <a:pt x="192" y="23"/>
                  <a:pt x="258" y="62"/>
                  <a:pt x="275" y="127"/>
                </a:cubicBezTo>
                <a:cubicBezTo>
                  <a:pt x="293" y="192"/>
                  <a:pt x="254" y="258"/>
                  <a:pt x="189" y="2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88" name="Freeform 8">
            <a:extLst>
              <a:ext uri="{FF2B5EF4-FFF2-40B4-BE49-F238E27FC236}">
                <a16:creationId xmlns:a16="http://schemas.microsoft.com/office/drawing/2014/main" id="{55AC6823-2FDB-4546-AA4B-F6856F7153CC}"/>
              </a:ext>
            </a:extLst>
          </p:cNvPr>
          <p:cNvSpPr>
            <a:spLocks noEditPoints="1"/>
          </p:cNvSpPr>
          <p:nvPr/>
        </p:nvSpPr>
        <p:spPr bwMode="auto">
          <a:xfrm>
            <a:off x="5331062" y="4759849"/>
            <a:ext cx="1166999" cy="1170264"/>
          </a:xfrm>
          <a:custGeom>
            <a:avLst/>
            <a:gdLst>
              <a:gd name="T0" fmla="*/ 145 w 377"/>
              <a:gd name="T1" fmla="*/ 24 h 378"/>
              <a:gd name="T2" fmla="*/ 24 w 377"/>
              <a:gd name="T3" fmla="*/ 233 h 378"/>
              <a:gd name="T4" fmla="*/ 232 w 377"/>
              <a:gd name="T5" fmla="*/ 354 h 378"/>
              <a:gd name="T6" fmla="*/ 353 w 377"/>
              <a:gd name="T7" fmla="*/ 146 h 378"/>
              <a:gd name="T8" fmla="*/ 145 w 377"/>
              <a:gd name="T9" fmla="*/ 24 h 378"/>
              <a:gd name="T10" fmla="*/ 226 w 377"/>
              <a:gd name="T11" fmla="*/ 330 h 378"/>
              <a:gd name="T12" fmla="*/ 48 w 377"/>
              <a:gd name="T13" fmla="*/ 226 h 378"/>
              <a:gd name="T14" fmla="*/ 151 w 377"/>
              <a:gd name="T15" fmla="*/ 49 h 378"/>
              <a:gd name="T16" fmla="*/ 329 w 377"/>
              <a:gd name="T17" fmla="*/ 152 h 378"/>
              <a:gd name="T18" fmla="*/ 226 w 377"/>
              <a:gd name="T19" fmla="*/ 33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7" h="378">
                <a:moveTo>
                  <a:pt x="145" y="24"/>
                </a:moveTo>
                <a:cubicBezTo>
                  <a:pt x="54" y="49"/>
                  <a:pt x="0" y="142"/>
                  <a:pt x="24" y="233"/>
                </a:cubicBezTo>
                <a:cubicBezTo>
                  <a:pt x="48" y="324"/>
                  <a:pt x="141" y="378"/>
                  <a:pt x="232" y="354"/>
                </a:cubicBezTo>
                <a:cubicBezTo>
                  <a:pt x="323" y="330"/>
                  <a:pt x="377" y="237"/>
                  <a:pt x="353" y="146"/>
                </a:cubicBezTo>
                <a:cubicBezTo>
                  <a:pt x="329" y="55"/>
                  <a:pt x="236" y="0"/>
                  <a:pt x="145" y="24"/>
                </a:cubicBezTo>
                <a:close/>
                <a:moveTo>
                  <a:pt x="226" y="330"/>
                </a:moveTo>
                <a:cubicBezTo>
                  <a:pt x="148" y="350"/>
                  <a:pt x="69" y="304"/>
                  <a:pt x="48" y="226"/>
                </a:cubicBezTo>
                <a:cubicBezTo>
                  <a:pt x="27" y="149"/>
                  <a:pt x="74" y="69"/>
                  <a:pt x="151" y="49"/>
                </a:cubicBezTo>
                <a:cubicBezTo>
                  <a:pt x="229" y="28"/>
                  <a:pt x="308" y="74"/>
                  <a:pt x="329" y="152"/>
                </a:cubicBezTo>
                <a:cubicBezTo>
                  <a:pt x="349" y="230"/>
                  <a:pt x="303" y="309"/>
                  <a:pt x="226" y="3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89" name="TextBox 10">
            <a:extLst>
              <a:ext uri="{FF2B5EF4-FFF2-40B4-BE49-F238E27FC236}">
                <a16:creationId xmlns:a16="http://schemas.microsoft.com/office/drawing/2014/main" id="{DA794ACB-BD2F-4981-A6ED-510459A702D6}"/>
              </a:ext>
            </a:extLst>
          </p:cNvPr>
          <p:cNvSpPr txBox="1"/>
          <p:nvPr/>
        </p:nvSpPr>
        <p:spPr>
          <a:xfrm>
            <a:off x="3540753" y="3084635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22"/>
            <a:r>
              <a:rPr lang="en-US" sz="1050">
                <a:solidFill>
                  <a:srgbClr val="57565A"/>
                </a:solidFill>
                <a:latin typeface="Roboto Light"/>
              </a:rPr>
              <a:t>2015</a:t>
            </a:r>
          </a:p>
        </p:txBody>
      </p:sp>
      <p:sp>
        <p:nvSpPr>
          <p:cNvPr id="92" name="TextBox 31">
            <a:extLst>
              <a:ext uri="{FF2B5EF4-FFF2-40B4-BE49-F238E27FC236}">
                <a16:creationId xmlns:a16="http://schemas.microsoft.com/office/drawing/2014/main" id="{0074C254-54B1-4DB0-9570-60BC9BFBA9CC}"/>
              </a:ext>
            </a:extLst>
          </p:cNvPr>
          <p:cNvSpPr txBox="1"/>
          <p:nvPr/>
        </p:nvSpPr>
        <p:spPr>
          <a:xfrm>
            <a:off x="1343472" y="2902796"/>
            <a:ext cx="213883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22"/>
            <a:r>
              <a:rPr lang="en-US" sz="2000">
                <a:solidFill>
                  <a:srgbClr val="57565A"/>
                </a:solidFill>
                <a:latin typeface="Roboto Light"/>
              </a:rPr>
              <a:t>Founded in</a:t>
            </a:r>
          </a:p>
          <a:p>
            <a:pPr algn="r" defTabSz="1219122"/>
            <a:r>
              <a:rPr lang="en-US" sz="1400">
                <a:solidFill>
                  <a:srgbClr val="57565A"/>
                </a:solidFill>
                <a:latin typeface="Roboto Light"/>
              </a:rPr>
              <a:t>following the reorganization of Unisys’ business</a:t>
            </a:r>
          </a:p>
        </p:txBody>
      </p:sp>
      <p:sp>
        <p:nvSpPr>
          <p:cNvPr id="95" name="TextBox 32">
            <a:extLst>
              <a:ext uri="{FF2B5EF4-FFF2-40B4-BE49-F238E27FC236}">
                <a16:creationId xmlns:a16="http://schemas.microsoft.com/office/drawing/2014/main" id="{ED52557D-8DE1-4F61-8D0C-89FFF7EB4B03}"/>
              </a:ext>
            </a:extLst>
          </p:cNvPr>
          <p:cNvSpPr txBox="1"/>
          <p:nvPr/>
        </p:nvSpPr>
        <p:spPr>
          <a:xfrm>
            <a:off x="4826951" y="2384884"/>
            <a:ext cx="210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22"/>
            <a:r>
              <a:rPr lang="en-US" sz="2000">
                <a:solidFill>
                  <a:srgbClr val="57565A"/>
                </a:solidFill>
                <a:latin typeface="Roboto Light"/>
              </a:rPr>
              <a:t>Initiative of</a:t>
            </a:r>
          </a:p>
          <a:p>
            <a:pPr defTabSz="1219122"/>
            <a:r>
              <a:rPr lang="en-US" sz="1400">
                <a:solidFill>
                  <a:srgbClr val="57565A"/>
                </a:solidFill>
                <a:latin typeface="Roboto Light"/>
              </a:rPr>
              <a:t>five ex-Unisys Directors</a:t>
            </a:r>
          </a:p>
        </p:txBody>
      </p:sp>
      <p:sp>
        <p:nvSpPr>
          <p:cNvPr id="98" name="TextBox 33">
            <a:extLst>
              <a:ext uri="{FF2B5EF4-FFF2-40B4-BE49-F238E27FC236}">
                <a16:creationId xmlns:a16="http://schemas.microsoft.com/office/drawing/2014/main" id="{B1BEB3E3-2393-46E1-A108-3933F86370B1}"/>
              </a:ext>
            </a:extLst>
          </p:cNvPr>
          <p:cNvSpPr txBox="1"/>
          <p:nvPr/>
        </p:nvSpPr>
        <p:spPr>
          <a:xfrm>
            <a:off x="6853874" y="2997347"/>
            <a:ext cx="5055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22"/>
            <a:r>
              <a:rPr lang="en-US" sz="2000">
                <a:solidFill>
                  <a:srgbClr val="57565A"/>
                </a:solidFill>
              </a:rPr>
              <a:t>Unipartner has been made a Unisys Service Partner </a:t>
            </a:r>
            <a:r>
              <a:rPr lang="en-US" sz="1400">
                <a:solidFill>
                  <a:srgbClr val="57565A"/>
                </a:solidFill>
                <a:latin typeface="Roboto Light"/>
              </a:rPr>
              <a:t>to ensure the continuity of projects and business relationships for a wide number of clients and engagements</a:t>
            </a:r>
          </a:p>
        </p:txBody>
      </p:sp>
      <p:sp>
        <p:nvSpPr>
          <p:cNvPr id="107" name="TextBox 34">
            <a:extLst>
              <a:ext uri="{FF2B5EF4-FFF2-40B4-BE49-F238E27FC236}">
                <a16:creationId xmlns:a16="http://schemas.microsoft.com/office/drawing/2014/main" id="{FF5959EB-FFF1-43FA-AED8-279D79D9C292}"/>
              </a:ext>
            </a:extLst>
          </p:cNvPr>
          <p:cNvSpPr txBox="1"/>
          <p:nvPr/>
        </p:nvSpPr>
        <p:spPr>
          <a:xfrm>
            <a:off x="7358091" y="4303933"/>
            <a:ext cx="403201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22"/>
            <a:r>
              <a:rPr lang="en-US" sz="2000">
                <a:solidFill>
                  <a:srgbClr val="57565A"/>
                </a:solidFill>
              </a:rPr>
              <a:t>Unipartner offerings </a:t>
            </a:r>
            <a:r>
              <a:rPr lang="en-US" sz="1400">
                <a:solidFill>
                  <a:srgbClr val="57565A"/>
                </a:solidFill>
                <a:latin typeface="Roboto Light"/>
              </a:rPr>
              <a:t>include consulting and advisory services, application services, cloud and infrastructure services, and managed and outsourcing services</a:t>
            </a:r>
          </a:p>
        </p:txBody>
      </p:sp>
      <p:sp>
        <p:nvSpPr>
          <p:cNvPr id="108" name="TextBox 36">
            <a:extLst>
              <a:ext uri="{FF2B5EF4-FFF2-40B4-BE49-F238E27FC236}">
                <a16:creationId xmlns:a16="http://schemas.microsoft.com/office/drawing/2014/main" id="{C56336C5-0F73-412B-A5CA-FF2B8C96D353}"/>
              </a:ext>
            </a:extLst>
          </p:cNvPr>
          <p:cNvSpPr txBox="1"/>
          <p:nvPr/>
        </p:nvSpPr>
        <p:spPr>
          <a:xfrm>
            <a:off x="2002724" y="4862653"/>
            <a:ext cx="32498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22"/>
            <a:r>
              <a:rPr lang="en-US" sz="2000" err="1">
                <a:solidFill>
                  <a:srgbClr val="57565A"/>
                </a:solidFill>
                <a:latin typeface="Roboto Light"/>
              </a:rPr>
              <a:t>Unipartner’s</a:t>
            </a:r>
            <a:r>
              <a:rPr lang="en-US" sz="2000">
                <a:solidFill>
                  <a:srgbClr val="57565A"/>
                </a:solidFill>
                <a:latin typeface="Roboto Light"/>
              </a:rPr>
              <a:t> aim</a:t>
            </a:r>
          </a:p>
          <a:p>
            <a:pPr algn="r" defTabSz="1219122"/>
            <a:r>
              <a:rPr lang="en-US" sz="1400">
                <a:solidFill>
                  <a:srgbClr val="57565A"/>
                </a:solidFill>
                <a:latin typeface="Roboto Light"/>
              </a:rPr>
              <a:t>is to help organizations differentiate and transform their business and operations by adopting technological innovations in their industry context</a:t>
            </a:r>
          </a:p>
        </p:txBody>
      </p:sp>
      <p:pic>
        <p:nvPicPr>
          <p:cNvPr id="109" name="Gráfico 36" descr="Utilizadores">
            <a:extLst>
              <a:ext uri="{FF2B5EF4-FFF2-40B4-BE49-F238E27FC236}">
                <a16:creationId xmlns:a16="http://schemas.microsoft.com/office/drawing/2014/main" id="{E8261D18-1E0A-4ECF-9F9C-268C6E37A5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5758" y="3135546"/>
            <a:ext cx="463073" cy="463073"/>
          </a:xfrm>
          <a:prstGeom prst="rect">
            <a:avLst/>
          </a:prstGeom>
        </p:spPr>
      </p:pic>
      <p:pic>
        <p:nvPicPr>
          <p:cNvPr id="110" name="Gráfico 38" descr="Rede">
            <a:extLst>
              <a:ext uri="{FF2B5EF4-FFF2-40B4-BE49-F238E27FC236}">
                <a16:creationId xmlns:a16="http://schemas.microsoft.com/office/drawing/2014/main" id="{9E84A0A4-8B42-4285-9238-E4C31C0A3F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3483" y="3274731"/>
            <a:ext cx="562451" cy="562451"/>
          </a:xfrm>
          <a:prstGeom prst="rect">
            <a:avLst/>
          </a:prstGeom>
        </p:spPr>
      </p:pic>
      <p:pic>
        <p:nvPicPr>
          <p:cNvPr id="111" name="Gráfico 40" descr="Aperto de mão">
            <a:extLst>
              <a:ext uri="{FF2B5EF4-FFF2-40B4-BE49-F238E27FC236}">
                <a16:creationId xmlns:a16="http://schemas.microsoft.com/office/drawing/2014/main" id="{C06E6AB5-CC9C-41EF-85F1-C9F5505FE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3097" y="4040995"/>
            <a:ext cx="789348" cy="789348"/>
          </a:xfrm>
          <a:prstGeom prst="rect">
            <a:avLst/>
          </a:prstGeom>
        </p:spPr>
      </p:pic>
      <p:pic>
        <p:nvPicPr>
          <p:cNvPr id="112" name="Gráfico 42" descr="Alvo">
            <a:extLst>
              <a:ext uri="{FF2B5EF4-FFF2-40B4-BE49-F238E27FC236}">
                <a16:creationId xmlns:a16="http://schemas.microsoft.com/office/drawing/2014/main" id="{F8353C95-9C94-4E73-9E09-D25097E8F7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15618" y="4934709"/>
            <a:ext cx="797886" cy="797886"/>
          </a:xfrm>
          <a:prstGeom prst="rect">
            <a:avLst/>
          </a:prstGeom>
        </p:spPr>
      </p:pic>
      <p:sp>
        <p:nvSpPr>
          <p:cNvPr id="113" name="Retângulo 1">
            <a:extLst>
              <a:ext uri="{FF2B5EF4-FFF2-40B4-BE49-F238E27FC236}">
                <a16:creationId xmlns:a16="http://schemas.microsoft.com/office/drawing/2014/main" id="{4F605E30-35EB-46EA-AED6-B21C77FB0B2A}"/>
              </a:ext>
            </a:extLst>
          </p:cNvPr>
          <p:cNvSpPr/>
          <p:nvPr/>
        </p:nvSpPr>
        <p:spPr>
          <a:xfrm>
            <a:off x="8453653" y="5913276"/>
            <a:ext cx="3126176" cy="317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219122">
              <a:lnSpc>
                <a:spcPct val="150000"/>
              </a:lnSpc>
            </a:pPr>
            <a:r>
              <a:rPr lang="en-US" sz="1100" kern="0">
                <a:solidFill>
                  <a:srgbClr val="57565A"/>
                </a:solidFill>
                <a:latin typeface="Roboto Light"/>
              </a:rPr>
              <a:t>For more information visit </a:t>
            </a:r>
            <a:r>
              <a:rPr lang="en-US" sz="1100" kern="0">
                <a:solidFill>
                  <a:srgbClr val="57565A"/>
                </a:solidFill>
                <a:latin typeface="Roboto Light"/>
                <a:hlinkClick r:id="rId11"/>
              </a:rPr>
              <a:t>www.unipartner.com</a:t>
            </a:r>
            <a:endParaRPr lang="en-US" sz="1100" kern="0">
              <a:solidFill>
                <a:srgbClr val="57565A"/>
              </a:solidFill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760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6" grpId="0" animBg="1"/>
      <p:bldP spid="88" grpId="0" animBg="1"/>
      <p:bldP spid="89" grpId="0"/>
      <p:bldP spid="92" grpId="0"/>
      <p:bldP spid="95" grpId="0"/>
      <p:bldP spid="98" grpId="0"/>
      <p:bldP spid="107" grpId="0"/>
      <p:bldP spid="10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B28CBB-7A1A-4F4A-A9BF-063EFAF2D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1354217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Princípios de </a:t>
            </a:r>
            <a:r>
              <a:rPr lang="en-US" sz="40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timizaç</a:t>
            </a:r>
            <a:r>
              <a:rPr lang="en-US" sz="40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ão de</a:t>
            </a:r>
          </a:p>
          <a:p>
            <a:pPr marL="717550" indent="-717550" algn="ctr">
              <a:buNone/>
            </a:pPr>
            <a:r>
              <a:rPr lang="en-US" sz="40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Relatórios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84851-DB03-4214-9118-DF0A43B893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10400" y="3016"/>
            <a:ext cx="5181600" cy="60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0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5B429-6D98-F770-5E5B-99673FAB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B075D-181C-3287-887D-C8972A436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719" y="2102103"/>
            <a:ext cx="4790325" cy="1538883"/>
          </a:xfrm>
        </p:spPr>
        <p:txBody>
          <a:bodyPr/>
          <a:lstStyle/>
          <a:p>
            <a:pPr marL="0" indent="0" algn="ctr">
              <a:buNone/>
            </a:pPr>
            <a:r>
              <a:rPr lang="pt-PT" dirty="0"/>
              <a:t>Performance Analyzer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82CC7B1-4D72-7965-DED0-B6C0C232B2F4}"/>
              </a:ext>
            </a:extLst>
          </p:cNvPr>
          <p:cNvSpPr txBox="1">
            <a:spLocks/>
          </p:cNvSpPr>
          <p:nvPr/>
        </p:nvSpPr>
        <p:spPr>
          <a:xfrm>
            <a:off x="7152639" y="285128"/>
            <a:ext cx="4876801" cy="4500232"/>
          </a:xfrm>
          <a:prstGeom prst="rect">
            <a:avLst/>
          </a:prstGeom>
        </p:spPr>
        <p:txBody>
          <a:bodyPr>
            <a:noAutofit/>
          </a:bodyPr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PT" sz="1100" dirty="0"/>
              <a:t>O </a:t>
            </a:r>
            <a:r>
              <a:rPr lang="pt-PT" sz="1100" b="1" dirty="0"/>
              <a:t>Performance Analyzer </a:t>
            </a:r>
            <a:r>
              <a:rPr lang="pt-PT" sz="1100" dirty="0"/>
              <a:t>no Power BI é uma ferramenta útil que ajuda os utilizadores a analisar e otimizar o desempenho dos seus relatórios e dashboards do Power BI. Esta funcionalidade fornece informações sobre quanto tempo cada visual leva a carregar, onde ocorrem atrasos e o que pode estar a causar problemas de desempenho. Ao compreender estes detalhes, os utilizadores podem tomar decisões informadas sobre como otimizar os seus relatórios, melhorando a velocidade e a capacidade de resposta.</a:t>
            </a:r>
          </a:p>
          <a:p>
            <a:pPr marL="0" indent="0" algn="just">
              <a:buNone/>
            </a:pPr>
            <a:endParaRPr lang="pt-PT" sz="1100" dirty="0"/>
          </a:p>
          <a:p>
            <a:pPr marL="0" indent="0" algn="just">
              <a:buNone/>
            </a:pPr>
            <a:r>
              <a:rPr lang="pt-BR" sz="1100" dirty="0"/>
              <a:t>Na sessão de formação, abordaremos os seguintes passos:</a:t>
            </a:r>
          </a:p>
          <a:p>
            <a:pPr marL="228600" indent="-228600" algn="just">
              <a:buAutoNum type="arabicPeriod"/>
            </a:pPr>
            <a:r>
              <a:rPr lang="pt-BR" sz="1100" dirty="0"/>
              <a:t>Criação de dois cartões para avaliar a performance das funções SUMX() e SUM(); </a:t>
            </a:r>
          </a:p>
          <a:p>
            <a:pPr marL="228600" indent="-228600" algn="just">
              <a:buAutoNum type="arabicPeriod"/>
            </a:pPr>
            <a:r>
              <a:rPr lang="pt-BR" sz="1100" dirty="0"/>
              <a:t>Medição da performance do relatório.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8F27F-FDFE-C3DC-FA27-39276240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340" y="2681750"/>
            <a:ext cx="2643397" cy="34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69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B28CBB-7A1A-4F4A-A9BF-063EFAF2D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1354217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Visualização e Storytelling </a:t>
            </a:r>
          </a:p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Dados</a:t>
            </a:r>
            <a:endParaRPr lang="en-US" sz="4000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84851-DB03-4214-9118-DF0A43B893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10400" y="3016"/>
            <a:ext cx="5181600" cy="60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0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92FA31-AE9A-66A7-1665-3A86ED65D5C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93637" y="1283070"/>
            <a:ext cx="3877837" cy="97298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/>
              <a:t>Formatação Condicional</a:t>
            </a:r>
            <a:r>
              <a:rPr lang="en-US" sz="1400" dirty="0"/>
              <a:t>: Funcionalidade que altera a aparência dos elementos do relatório com base nos valores dos dados, destacando informações importantes ou alertando para anomalias.</a:t>
            </a:r>
            <a:endParaRPr lang="pt-PT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A8BD2-D40E-28CD-1781-15BF78487B97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14979" y="2967058"/>
            <a:ext cx="3189244" cy="97298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/>
              <a:t>Drill-Through</a:t>
            </a:r>
            <a:r>
              <a:rPr lang="en-US" sz="1400" dirty="0"/>
              <a:t>: Funcionalidade que permite uma maior interatividade com os visuais no relatório, fornecendo mais contexto e </a:t>
            </a:r>
            <a:r>
              <a:rPr lang="en-US" sz="1400" i="1" dirty="0"/>
              <a:t>insights</a:t>
            </a:r>
            <a:r>
              <a:rPr lang="en-US" sz="1400" dirty="0"/>
              <a:t>.</a:t>
            </a:r>
            <a:endParaRPr lang="pt-PT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02B0-1D35-7365-2B3A-D0132A82B5F8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14979" y="4924674"/>
            <a:ext cx="3189244" cy="828561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/>
              <a:t>Criação de novas páginas no Relatório</a:t>
            </a:r>
            <a:r>
              <a:rPr lang="en-US" sz="1400" dirty="0"/>
              <a:t>: Menu, Detalhe e Análise Dados.</a:t>
            </a:r>
            <a:endParaRPr lang="pt-PT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6562A-36B7-2F33-B2B0-5F1A90D16AE0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8069636" y="1283070"/>
            <a:ext cx="3877837" cy="97298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/>
              <a:t>Bookmarks: </a:t>
            </a:r>
            <a:r>
              <a:rPr lang="en-US" sz="1400" dirty="0"/>
              <a:t>Funcionalidade que permite capturar e guardar o estado de uma página num determinado momento, facilitando a navegação personalizada.</a:t>
            </a:r>
            <a:endParaRPr lang="pt-PT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922995-98A5-429E-AD50-E2A007F7932F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876216" y="2967058"/>
            <a:ext cx="3189244" cy="828561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/>
              <a:t>Interação entre Visuais: </a:t>
            </a:r>
            <a:r>
              <a:rPr lang="en-US" sz="1400" dirty="0"/>
              <a:t>Funcionalidade que permite uma seleção ou uma ação num visual que afeta os dados exibidos noutros visuais no mesmo relatório.</a:t>
            </a:r>
            <a:endParaRPr lang="pt-PT" sz="1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80B20D-A88D-1DEF-F5C2-658FA1AA6D49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8758229" y="4924673"/>
            <a:ext cx="3189244" cy="828561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/>
              <a:t>Ordenação de Dados num Gráfico: </a:t>
            </a:r>
            <a:r>
              <a:rPr lang="en-US" sz="1400" dirty="0"/>
              <a:t>Funcionalidade que melhora a leitura e facilita a análise dos dados, tornando a visualização mais clara e lógica.</a:t>
            </a:r>
            <a:endParaRPr lang="pt-PT" sz="1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7991C8-4C7A-E5F5-EF4D-6264136A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9453"/>
            <a:ext cx="10363200" cy="817561"/>
          </a:xfrm>
        </p:spPr>
        <p:txBody>
          <a:bodyPr/>
          <a:lstStyle/>
          <a:p>
            <a:r>
              <a:rPr lang="en-US" sz="2800" b="1" dirty="0">
                <a:latin typeface="Roboto Black" panose="02000000000000000000" pitchFamily="2" charset="0"/>
                <a:ea typeface="Roboto Black" panose="02000000000000000000" pitchFamily="2" charset="0"/>
              </a:rPr>
              <a:t>Visualização e Storytelling com Dados</a:t>
            </a:r>
            <a:endParaRPr lang="pt-PT" sz="28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52662-7B64-4A3F-AD89-C619061B674C}"/>
              </a:ext>
            </a:extLst>
          </p:cNvPr>
          <p:cNvSpPr txBox="1"/>
          <p:nvPr/>
        </p:nvSpPr>
        <p:spPr>
          <a:xfrm>
            <a:off x="2407754" y="635341"/>
            <a:ext cx="736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oboto Thin" pitchFamily="2" charset="0"/>
                <a:ea typeface="Roboto Thin" pitchFamily="2" charset="0"/>
              </a:rPr>
              <a:t>Criação de Relatórios Interativos para o Processo de Decisão</a:t>
            </a:r>
            <a:endParaRPr lang="pt-PT" sz="2000" dirty="0"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0FBE03-B06B-4D99-C3C6-6D42F5C90FB5}"/>
              </a:ext>
            </a:extLst>
          </p:cNvPr>
          <p:cNvCxnSpPr>
            <a:cxnSpLocks/>
          </p:cNvCxnSpPr>
          <p:nvPr/>
        </p:nvCxnSpPr>
        <p:spPr>
          <a:xfrm>
            <a:off x="5138529" y="1208892"/>
            <a:ext cx="19083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05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ACBED-C1D5-D943-76A4-251B4487B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D8ACB-1D9B-7940-1B42-FC36FAF1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Visualização e Storytelling com Dados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1A871-62AA-551F-6AFD-37938FAC3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Criação de novas páginas no Relatório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BD6BF-F2EA-480C-7F77-38303D9B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08" y="1259295"/>
            <a:ext cx="7735784" cy="497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A00C6-2011-D105-5737-18B3E34BB459}"/>
              </a:ext>
            </a:extLst>
          </p:cNvPr>
          <p:cNvSpPr txBox="1"/>
          <p:nvPr/>
        </p:nvSpPr>
        <p:spPr>
          <a:xfrm rot="1960589">
            <a:off x="10952922" y="2878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Self-teaching</a:t>
            </a:r>
            <a:endParaRPr lang="pt-PT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0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5CF53-E9E8-3C57-430B-0F68A170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E8906-9984-0E0F-A217-DE6A5CBE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Visualização e Storytelling com Dados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6B122-1583-E74F-E98F-1A985ABD40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Drill-Through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7956B-DFDB-D97F-2276-0CFDE198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26" y="1287383"/>
            <a:ext cx="7698948" cy="49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0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BE85F-FADA-D644-56EC-637C81C68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E03B14-68E8-B2DF-B5DC-A1A11410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Visualização e Storytelling com Dados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03BB3-0B65-F3A3-3B9B-28EE2B788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Formatação Condicional</a:t>
            </a:r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0BADF9-A859-E4E3-6A8D-A9782001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925" y="2274470"/>
            <a:ext cx="3695700" cy="2952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BD5F0-35E0-9399-A307-FFD30DD3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4" y="1246734"/>
            <a:ext cx="7752842" cy="5008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6F0DFB-18D3-F7A3-24ED-2D7B32D846A8}"/>
              </a:ext>
            </a:extLst>
          </p:cNvPr>
          <p:cNvSpPr txBox="1"/>
          <p:nvPr/>
        </p:nvSpPr>
        <p:spPr>
          <a:xfrm rot="1960589">
            <a:off x="10952922" y="2878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Self-teaching</a:t>
            </a:r>
            <a:endParaRPr lang="pt-PT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31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C43CE-3051-098C-0CAC-003E9BC0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E644B9-D7C3-69B3-EB81-1860EA2C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Visualização e Storytelling com Dados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EEB1-C314-68C0-27EB-68D5B170B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Bookmarks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DA14A-90D7-D366-713D-E3A1D7D6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4718"/>
            <a:ext cx="5657022" cy="3739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F2BEB-404A-1A3B-29A1-252B47D8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4" y="1433850"/>
            <a:ext cx="5657022" cy="3687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B375A-C7F0-8BA5-8911-3F09FC908196}"/>
              </a:ext>
            </a:extLst>
          </p:cNvPr>
          <p:cNvSpPr txBox="1"/>
          <p:nvPr/>
        </p:nvSpPr>
        <p:spPr>
          <a:xfrm rot="1960589">
            <a:off x="10952922" y="2878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Self-teaching</a:t>
            </a:r>
            <a:endParaRPr lang="pt-PT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14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E7BBC-E690-DBCE-700E-F12CBB22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647A1E-7B9B-6AB2-60BA-9FC8761A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Visualização e Storytelling com Dados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17F39-5F2B-37B1-C60B-02205EB22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Interação entre Visuais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7CB31-AE20-0DA3-6F1D-FFAABA85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393" y="1254636"/>
            <a:ext cx="8233214" cy="49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69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825A-CD53-D244-1229-E892ACA61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70971-1167-6A07-476E-C625145A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Visualização e Storytelling com Dados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5FB3E-8568-D55F-ADF7-9FB6D5256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Ordenação de Dados num Gráfico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8C38B-8C2C-AC91-7894-4C2E195E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17" y="1282148"/>
            <a:ext cx="7857166" cy="51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7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FD145-4443-754E-4684-4450806C3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EF2F29-E85C-732D-8651-32E0F9C6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Introdução</a:t>
            </a:r>
            <a:endParaRPr lang="pt-PT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AB6D9C9-6F17-6B7A-ECB7-F55247BD1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Equipa</a:t>
            </a:r>
            <a:endParaRPr lang="pt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07973-9AF0-368E-4346-7ACE7A205AD9}"/>
              </a:ext>
            </a:extLst>
          </p:cNvPr>
          <p:cNvSpPr txBox="1"/>
          <p:nvPr/>
        </p:nvSpPr>
        <p:spPr>
          <a:xfrm>
            <a:off x="434423" y="1332740"/>
            <a:ext cx="11323153" cy="57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pt-PT" sz="1200" noProof="0" dirty="0"/>
              <a:t>Ao longo da sessão, os participantes serão apoiados pela experiente equipa da Unipartner. Os oradores terão o papel de auxiliar durante a sessão, oferecendo suporte na resolução de quaisquer dúvidas que poderão surgir durante a mesma.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817CD-88CA-835B-44F6-C97BF1116A24}"/>
              </a:ext>
            </a:extLst>
          </p:cNvPr>
          <p:cNvGrpSpPr/>
          <p:nvPr/>
        </p:nvGrpSpPr>
        <p:grpSpPr>
          <a:xfrm>
            <a:off x="2620310" y="2216081"/>
            <a:ext cx="6951378" cy="3791939"/>
            <a:chOff x="2418957" y="2057055"/>
            <a:chExt cx="6951378" cy="37919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B7C1E5-CD2E-BCED-777B-467A23875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16088" y="2057055"/>
              <a:ext cx="2047806" cy="2047806"/>
            </a:xfrm>
            <a:prstGeom prst="flowChartConnector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606486-006D-78EB-11D0-D0FD873FC377}"/>
                </a:ext>
              </a:extLst>
            </p:cNvPr>
            <p:cNvSpPr txBox="1"/>
            <p:nvPr/>
          </p:nvSpPr>
          <p:spPr>
            <a:xfrm>
              <a:off x="2513313" y="4314515"/>
              <a:ext cx="245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F82A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José Maria Estevens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1275E0-82F7-738A-EC40-FD907C8536A4}"/>
                </a:ext>
              </a:extLst>
            </p:cNvPr>
            <p:cNvSpPr txBox="1"/>
            <p:nvPr/>
          </p:nvSpPr>
          <p:spPr>
            <a:xfrm>
              <a:off x="2418957" y="4787165"/>
              <a:ext cx="2653290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50" dirty="0"/>
                <a:t>Data &amp; AI Consultant</a:t>
              </a:r>
            </a:p>
            <a:p>
              <a:pPr algn="ctr"/>
              <a:r>
                <a:rPr lang="en-GB" sz="1050" b="1" dirty="0"/>
                <a:t>Services Delivery Operations</a:t>
              </a:r>
            </a:p>
            <a:p>
              <a:pPr algn="ctr"/>
              <a:endParaRPr lang="en-US" sz="1050" dirty="0"/>
            </a:p>
            <a:p>
              <a:pPr algn="ctr"/>
              <a:r>
                <a:rPr lang="en-US" sz="1050" dirty="0">
                  <a:hlinkClick r:id="rId3"/>
                </a:rPr>
                <a:t>josemaria.estevens@unipartner.com</a:t>
              </a:r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r>
                <a:rPr lang="en-US" sz="1050" dirty="0">
                  <a:hlinkClick r:id="rId4"/>
                </a:rPr>
                <a:t>www.linkedin.com/in/josemariaestevens/</a:t>
              </a:r>
              <a:endParaRPr lang="en-US" sz="105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B35762-12C3-5B19-2493-5C30ECB2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119753" y="2057055"/>
              <a:ext cx="2047806" cy="2047806"/>
            </a:xfrm>
            <a:prstGeom prst="flowChartConnector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7B6A85-370C-DF9F-B6BD-44B48EF2F076}"/>
                </a:ext>
              </a:extLst>
            </p:cNvPr>
            <p:cNvSpPr txBox="1"/>
            <p:nvPr/>
          </p:nvSpPr>
          <p:spPr>
            <a:xfrm>
              <a:off x="6916978" y="4314515"/>
              <a:ext cx="245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F82A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Patrícia Martins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8AC372-5487-4B6E-B5D4-7515E0BD62CA}"/>
                </a:ext>
              </a:extLst>
            </p:cNvPr>
            <p:cNvSpPr txBox="1"/>
            <p:nvPr/>
          </p:nvSpPr>
          <p:spPr>
            <a:xfrm>
              <a:off x="7055859" y="4787165"/>
              <a:ext cx="2186817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50" dirty="0"/>
                <a:t>Data &amp; AI Consultant</a:t>
              </a:r>
            </a:p>
            <a:p>
              <a:pPr algn="ctr"/>
              <a:r>
                <a:rPr lang="en-GB" sz="1050" b="1" dirty="0"/>
                <a:t>Services Delivery Operations</a:t>
              </a:r>
            </a:p>
            <a:p>
              <a:pPr algn="ctr"/>
              <a:endParaRPr lang="en-US" sz="1050" dirty="0"/>
            </a:p>
            <a:p>
              <a:pPr algn="ctr"/>
              <a:r>
                <a:rPr lang="en-US" sz="1050" dirty="0">
                  <a:hlinkClick r:id="rId6"/>
                </a:rPr>
                <a:t>patricia.martins@unipartner.com</a:t>
              </a:r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r>
                <a:rPr lang="en-US" sz="1050" dirty="0">
                  <a:hlinkClick r:id="rId7"/>
                </a:rPr>
                <a:t>www.linkedin.com/in/patmartins/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972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3C8A399-F0E2-0C6D-3096-B85F34D498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9B5ECCC-7858-D62D-1000-3B15B4DD1A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1354217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 err="1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Mecanismos</a:t>
            </a: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Segurança </a:t>
            </a:r>
          </a:p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Dinâmicos</a:t>
            </a:r>
            <a:endParaRPr lang="pt-PT" sz="4000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98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5EF63-0273-F0E7-8965-62712A36E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719" y="2102103"/>
            <a:ext cx="4790325" cy="1538883"/>
          </a:xfrm>
        </p:spPr>
        <p:txBody>
          <a:bodyPr/>
          <a:lstStyle/>
          <a:p>
            <a:pPr marL="0" indent="0" algn="ctr">
              <a:buNone/>
            </a:pPr>
            <a:r>
              <a:rPr lang="pt-PT" dirty="0"/>
              <a:t>Row – Level Security (RLS)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A2AD0CA-6E72-8011-AA35-FC006A4A9A52}"/>
              </a:ext>
            </a:extLst>
          </p:cNvPr>
          <p:cNvSpPr txBox="1">
            <a:spLocks/>
          </p:cNvSpPr>
          <p:nvPr/>
        </p:nvSpPr>
        <p:spPr>
          <a:xfrm>
            <a:off x="7223759" y="901353"/>
            <a:ext cx="4876801" cy="4500232"/>
          </a:xfrm>
          <a:prstGeom prst="rect">
            <a:avLst/>
          </a:prstGeom>
        </p:spPr>
        <p:txBody>
          <a:bodyPr>
            <a:noAutofit/>
          </a:bodyPr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100" dirty="0"/>
              <a:t>O </a:t>
            </a:r>
            <a:r>
              <a:rPr lang="pt-BR" sz="1100" b="1" dirty="0"/>
              <a:t>RLS (Row-Level Security)</a:t>
            </a:r>
            <a:r>
              <a:rPr lang="pt-BR" sz="1100" dirty="0"/>
              <a:t> no Power BI constitui uma funcionalidade que possibilita a restrição de acesso a dados específicos consoante o utilizador que esteja a visualizar o relatório. Através do RLS, é viável definir regras de segurança que asseguram que os utilizadores apenas visualizem as linhas de dados pertinentes ao seu contexto ou função, promovendo assim a confidencialidade e a personalização da experiência de utilização.</a:t>
            </a:r>
          </a:p>
          <a:p>
            <a:pPr marL="0" indent="0" algn="just">
              <a:buNone/>
            </a:pPr>
            <a:endParaRPr lang="pt-BR" sz="1100" dirty="0"/>
          </a:p>
          <a:p>
            <a:pPr marL="0" indent="0" algn="just">
              <a:buNone/>
            </a:pPr>
            <a:r>
              <a:rPr lang="pt-BR" sz="1100" dirty="0"/>
              <a:t>Na sessão de formação, abordaremos os seguintes passos:</a:t>
            </a:r>
          </a:p>
          <a:p>
            <a:pPr marL="228600" indent="-228600" algn="just">
              <a:buAutoNum type="arabicPeriod"/>
            </a:pPr>
            <a:r>
              <a:rPr lang="pt-BR" sz="1100" dirty="0"/>
              <a:t>Criação da tabela “RLS” através da opção “Enter data” com o nome e e-mail de utilizador e respetivo identificador do cliente associado.</a:t>
            </a:r>
          </a:p>
          <a:p>
            <a:pPr marL="228600" indent="-228600" algn="just">
              <a:buAutoNum type="arabicPeriod"/>
            </a:pPr>
            <a:r>
              <a:rPr lang="pt-BR" sz="1100" dirty="0"/>
              <a:t>Merge da tabela “RLS” com a tabela “DIM_CLIENTES” para associar as informações de cada cliente a cada perfil de acesso.</a:t>
            </a:r>
          </a:p>
          <a:p>
            <a:pPr marL="228600" indent="-228600" algn="just">
              <a:buAutoNum type="arabicPeriod"/>
            </a:pPr>
            <a:r>
              <a:rPr lang="pt-BR" sz="1100" dirty="0"/>
              <a:t>Inclusão da coluna “Perfil” (Diretor, Responsável e Gestor).</a:t>
            </a:r>
          </a:p>
          <a:p>
            <a:pPr marL="228600" indent="-228600" algn="just">
              <a:buAutoNum type="arabicPeriod"/>
            </a:pPr>
            <a:r>
              <a:rPr lang="pt-BR" sz="1100" dirty="0"/>
              <a:t>Criação de uma </a:t>
            </a:r>
            <a:r>
              <a:rPr lang="pt-BR" sz="1100" i="1" dirty="0"/>
              <a:t>bridge table </a:t>
            </a:r>
            <a:r>
              <a:rPr lang="pt-BR" sz="1100" dirty="0"/>
              <a:t>“BT_RLS” com os identificadores únicos de cliente.</a:t>
            </a:r>
          </a:p>
          <a:p>
            <a:pPr marL="228600" indent="-228600" algn="just">
              <a:buAutoNum type="arabicPeriod"/>
            </a:pPr>
            <a:r>
              <a:rPr lang="pt-BR" sz="1100" dirty="0"/>
              <a:t>Criação da regra do RLS, na opção “Manage roles”:</a:t>
            </a:r>
          </a:p>
          <a:p>
            <a:pPr marL="0" indent="0" algn="just">
              <a:buNone/>
            </a:pPr>
            <a:endParaRPr lang="pt-BR" sz="1100" dirty="0"/>
          </a:p>
          <a:p>
            <a:pPr marL="173034" lvl="1" indent="0">
              <a:buNone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_Role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MAXX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RLS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RLS[E-mail]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),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RLS[Perfil]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73034" lvl="1" indent="0">
              <a:buNone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73034" lvl="1" indent="0">
              <a:buNone/>
            </a:pPr>
            <a:r>
              <a:rPr lang="en-US" sz="11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1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_Role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"Diretor"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73034" lvl="1" indent="0">
              <a:buNone/>
            </a:pPr>
            <a:r>
              <a:rPr lang="en-US" sz="11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73034" lvl="1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73034" lvl="1" indent="0">
              <a:buNone/>
            </a:pP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RLS[E-mail]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73034" lvl="1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73034" lvl="1" indent="0">
              <a:buNone/>
            </a:pP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pt-BR" sz="1100" dirty="0"/>
              <a:t>Teste do RLS através da opção “View as”.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94292-21E2-ED62-B807-F1F6F3D1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440" y="4350080"/>
            <a:ext cx="1849120" cy="2121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86C60A-D2CE-FE03-6F7A-E523A70FE62B}"/>
              </a:ext>
            </a:extLst>
          </p:cNvPr>
          <p:cNvSpPr txBox="1"/>
          <p:nvPr/>
        </p:nvSpPr>
        <p:spPr>
          <a:xfrm rot="1960589">
            <a:off x="10952922" y="2878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Self-teaching</a:t>
            </a:r>
            <a:endParaRPr lang="pt-PT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72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5EF63-0273-F0E7-8965-62712A36E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719" y="2102103"/>
            <a:ext cx="4790325" cy="1538883"/>
          </a:xfrm>
        </p:spPr>
        <p:txBody>
          <a:bodyPr/>
          <a:lstStyle/>
          <a:p>
            <a:pPr marL="0" indent="0" algn="ctr">
              <a:buNone/>
            </a:pPr>
            <a:r>
              <a:rPr lang="pt-PT" dirty="0"/>
              <a:t>Page Level Access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A2AD0CA-6E72-8011-AA35-FC006A4A9A52}"/>
              </a:ext>
            </a:extLst>
          </p:cNvPr>
          <p:cNvSpPr txBox="1">
            <a:spLocks/>
          </p:cNvSpPr>
          <p:nvPr/>
        </p:nvSpPr>
        <p:spPr>
          <a:xfrm>
            <a:off x="7152639" y="285128"/>
            <a:ext cx="4876801" cy="57499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200" dirty="0"/>
              <a:t>No Power BI, o </a:t>
            </a:r>
            <a:r>
              <a:rPr lang="pt-BR" sz="1200" b="1" dirty="0"/>
              <a:t>Page Level Access </a:t>
            </a:r>
            <a:r>
              <a:rPr lang="pt-BR" sz="1200" dirty="0"/>
              <a:t>refere-se à capacidade de controlar o que os utilizadores podem visualizar numa página específica de um relatório, permitindo que diferentes grupos de utilizadores tenham acesso a visualizações distintas de dados dentro do mesmo relatório. Embora o Power BI não disponha de uma funcionalidade explícita denominada “Page Level Access", existem várias técnicas e configurações que podem ser utilizadas para alcançar um efeito semelhante.</a:t>
            </a:r>
          </a:p>
          <a:p>
            <a:pPr marL="0" indent="0" algn="just">
              <a:buNone/>
            </a:pPr>
            <a:endParaRPr lang="pt-BR" sz="1200" dirty="0"/>
          </a:p>
          <a:p>
            <a:pPr marL="0" indent="0" algn="just">
              <a:buNone/>
            </a:pPr>
            <a:r>
              <a:rPr lang="pt-BR" sz="1200" dirty="0"/>
              <a:t>Na sessão de formação, abordaremos os seguintes passos:</a:t>
            </a:r>
          </a:p>
          <a:p>
            <a:pPr marL="228600" indent="-228600" algn="just">
              <a:buAutoNum type="arabicPeriod"/>
            </a:pPr>
            <a:r>
              <a:rPr lang="pt-BR" sz="1200" dirty="0"/>
              <a:t>Criação da tabela “RLS_PÁGINAS” através da opção “Enter data” com o identificador e o nome das páginas do relatório.</a:t>
            </a:r>
          </a:p>
          <a:p>
            <a:pPr marL="228600" indent="-228600" algn="just">
              <a:buAutoNum type="arabicPeriod"/>
            </a:pPr>
            <a:r>
              <a:rPr lang="pt-BR" sz="1200" dirty="0"/>
              <a:t>Criação da regra do RLS, na opção “Manage roles”, por exemplo para o perfil de “Gestor”:</a:t>
            </a:r>
          </a:p>
          <a:p>
            <a:pPr marL="228600" indent="-228600" algn="just">
              <a:buAutoNum type="arabicPeriod"/>
            </a:pPr>
            <a:endParaRPr lang="pt-BR" sz="1200" dirty="0"/>
          </a:p>
          <a:p>
            <a:pPr marL="0" indent="0">
              <a:buNone/>
            </a:pP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[Nome]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&lt;&gt;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"Geral"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[Nome]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&lt;&gt;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"Análise“</a:t>
            </a:r>
          </a:p>
          <a:p>
            <a:pPr marL="0" indent="0">
              <a:buNone/>
            </a:pPr>
            <a:endParaRPr lang="en-US" sz="1200" b="0" dirty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Implica que o perfil de Gestor não tem acesso às páginas “Geral” e “Análise”.</a:t>
            </a:r>
          </a:p>
          <a:p>
            <a:pPr marL="0" indent="0">
              <a:buNone/>
            </a:pPr>
            <a:endParaRPr lang="en-US" sz="1200" b="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342900" indent="-342900" algn="just">
              <a:buFont typeface="+mj-lt"/>
              <a:buAutoNum type="arabicPeriod" startAt="3"/>
            </a:pPr>
            <a:r>
              <a:rPr lang="pt-BR" sz="1200" dirty="0"/>
              <a:t>Criação das métricas para os </a:t>
            </a:r>
            <a:r>
              <a:rPr lang="pt-BR" sz="1200" i="1" dirty="0"/>
              <a:t>bookmarks</a:t>
            </a:r>
            <a:r>
              <a:rPr lang="pt-BR" sz="1200" dirty="0"/>
              <a:t> e para o acesso das páginas (por exemplo, para a página “Análise”):</a:t>
            </a:r>
          </a:p>
          <a:p>
            <a:pPr marL="342900" indent="-342900" algn="just">
              <a:buFont typeface="+mj-lt"/>
              <a:buAutoNum type="arabicPeriod" startAt="3"/>
            </a:pPr>
            <a:endParaRPr lang="pt-BR" sz="1200" dirty="0"/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_Análise = 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"Análise"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'RLS_PÁGINAS'[Nome]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 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'RLS_PÁGINAS'[Nome]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"🔒 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US" sz="1200" b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pt-BR" sz="1200" dirty="0"/>
          </a:p>
          <a:p>
            <a:pPr marL="0" indent="0" algn="just">
              <a:buNone/>
            </a:pPr>
            <a:endParaRPr lang="pt-BR" sz="1200" dirty="0"/>
          </a:p>
          <a:p>
            <a:pPr marL="228600" indent="-228600" algn="just">
              <a:buFont typeface="+mj-lt"/>
              <a:buAutoNum type="arabicPeriod" startAt="4"/>
            </a:pPr>
            <a:r>
              <a:rPr lang="pt-BR" sz="1200" dirty="0"/>
              <a:t>Teste do RLS através da opção “View as”. </a:t>
            </a:r>
          </a:p>
        </p:txBody>
      </p:sp>
    </p:spTree>
    <p:extLst>
      <p:ext uri="{BB962C8B-B14F-4D97-AF65-F5344CB8AC3E}">
        <p14:creationId xmlns:p14="http://schemas.microsoft.com/office/powerpoint/2010/main" val="1511647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C142C5-02F1-43E4-AE22-B8F0AC0A9D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0400" y="0"/>
            <a:ext cx="5181600" cy="6024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2C5469-5DFF-E79B-EF9A-439BF4BD70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EE813EE-8435-11E1-CDBD-0CAEA5250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2092881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Boas práticas na partilha de</a:t>
            </a:r>
          </a:p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Relatórios </a:t>
            </a:r>
          </a:p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(Power BI Service)</a:t>
            </a:r>
            <a:endParaRPr lang="pt-PT" sz="4000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80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46995-664A-C62E-E746-AAFA9AE80AF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1023477" y="5555176"/>
            <a:ext cx="5174123" cy="91674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dirty="0"/>
              <a:t>No Power BI Service, a atualização automática dos dados garante que os Relatórios e Dashboards sejam mantidos atualizados, configurando-se a frequência e o horário de atualização nas configurações do conjunto de dados. O agendamento de relatórios permite o envio regular de relatórios por e-mail aos destinatários, com opções de frequência e formato (HTML ou PDF). Ambas as funcionalidades asseguram que as informações e relatórios sejam sempre atualizados e distribuídos automaticamente.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AAD02-7FD8-6AD8-3F54-B89DE97011B8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1023478" y="5332052"/>
            <a:ext cx="5326522" cy="187683"/>
          </a:xfrm>
        </p:spPr>
        <p:txBody>
          <a:bodyPr/>
          <a:lstStyle/>
          <a:p>
            <a:r>
              <a:rPr lang="pt-PT" dirty="0"/>
              <a:t>Atualização Automática dos dados e Agendamento de Relatórios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43A1D-6CB1-1C8B-BB92-C593733498F5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1023477" y="4827043"/>
            <a:ext cx="5174123" cy="550848"/>
          </a:xfrm>
        </p:spPr>
        <p:txBody>
          <a:bodyPr>
            <a:normAutofit/>
          </a:bodyPr>
          <a:lstStyle/>
          <a:p>
            <a:pPr algn="just"/>
            <a:r>
              <a:rPr lang="pt-BR" sz="1000" dirty="0"/>
              <a:t>No Power BI Service, a criação e atualização de uma App permite distribuir Relatórios e Dashboards de forma organizada e controlada para os utilizadores da organização.</a:t>
            </a:r>
            <a:endParaRPr lang="pt-PT" sz="1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877BE-A6C1-8844-90CA-1A77AC4EA6AE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1023478" y="4624239"/>
            <a:ext cx="5326522" cy="207306"/>
          </a:xfrm>
        </p:spPr>
        <p:txBody>
          <a:bodyPr/>
          <a:lstStyle/>
          <a:p>
            <a:r>
              <a:rPr lang="pt-PT" dirty="0"/>
              <a:t>Criação e Atualização da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17968-288A-E522-325B-96B59062F3D1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1023477" y="3855069"/>
            <a:ext cx="5174123" cy="716742"/>
          </a:xfrm>
        </p:spPr>
        <p:txBody>
          <a:bodyPr>
            <a:normAutofit/>
          </a:bodyPr>
          <a:lstStyle/>
          <a:p>
            <a:pPr algn="just"/>
            <a:r>
              <a:rPr lang="pt-BR" sz="1000" dirty="0"/>
              <a:t>No Power BI Service, os perfis de acesso definem as permissões dos utilizadores dentro de um Workspace. O Administrador gere permissões e conteúdos, o Membro pode criar e editar relatórios, o Contribuidor edita mas não gere acessos, e o Visualizador apenas visualiza.</a:t>
            </a:r>
            <a:endParaRPr lang="pt-PT" sz="1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4709AD-415A-53CB-98B9-A775EAA8E64A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1023478" y="3672584"/>
            <a:ext cx="5326522" cy="216349"/>
          </a:xfrm>
        </p:spPr>
        <p:txBody>
          <a:bodyPr/>
          <a:lstStyle/>
          <a:p>
            <a:r>
              <a:rPr lang="pt-PT" dirty="0"/>
              <a:t>Perfis de Acesso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32959B-5C8D-6EB6-976A-BBBAFCC889F3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1023477" y="3069597"/>
            <a:ext cx="5174123" cy="587405"/>
          </a:xfrm>
        </p:spPr>
        <p:txBody>
          <a:bodyPr>
            <a:normAutofit fontScale="92500"/>
          </a:bodyPr>
          <a:lstStyle/>
          <a:p>
            <a:pPr algn="just"/>
            <a:r>
              <a:rPr lang="pt-BR" sz="1100" dirty="0"/>
              <a:t>Os Workspaces no Power BI Service são áreas colaborativas onde as equipas podem criar, gerir e partilhar Relatórios, Dashboards e conjuntos de dados. Facilitam a organização e o controlo de acessos, assegurando uma gestão eficiente dos recursos. </a:t>
            </a:r>
            <a:endParaRPr lang="pt-PT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F52CB4-71DA-5A58-E23A-E6AC3BB93C38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1040412" y="2795436"/>
            <a:ext cx="5326522" cy="286827"/>
          </a:xfrm>
        </p:spPr>
        <p:txBody>
          <a:bodyPr/>
          <a:lstStyle/>
          <a:p>
            <a:r>
              <a:rPr lang="pt-PT" dirty="0"/>
              <a:t>Workspaces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1AA6F8-CC7D-6C8D-0EBD-3A54785FFF84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640081" y="1317662"/>
            <a:ext cx="6461760" cy="1374658"/>
          </a:xfrm>
        </p:spPr>
        <p:txBody>
          <a:bodyPr>
            <a:normAutofit/>
          </a:bodyPr>
          <a:lstStyle/>
          <a:p>
            <a:pPr algn="just"/>
            <a:r>
              <a:rPr lang="pt-BR" sz="1200" dirty="0"/>
              <a:t>O </a:t>
            </a:r>
            <a:r>
              <a:rPr lang="pt-BR" sz="1200" b="1" dirty="0"/>
              <a:t>Power BI Service </a:t>
            </a:r>
            <a:r>
              <a:rPr lang="pt-BR" sz="1200" dirty="0"/>
              <a:t>é a plataforma online da Microsoft destinada à hospedagem, partilha e colaboração de Relatórios e Dashboards desenvolvidos no Power BI. Permite a publicação de Relatórios criados no Power BI Desktop, proporcionando fácil acesso e interação com os dados em ambiente seguro e eficiente. Oferece funcionalidades como atualização automática dos dados, criação de Dashboards personalizados e colaboração entre equipas com gestão de permissões. Além disso, dispõe de Workspaces para organização dos conteúdos e garante elevados padrões de segurança.</a:t>
            </a:r>
            <a:endParaRPr lang="pt-PT" sz="1200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C8A6D8C2-B377-9419-4631-5894C03B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</a:rPr>
              <a:t>Power BI Service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A846821-51EA-79E4-9CA2-0E24208999EC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57565A"/>
                </a:solidFill>
              </a:rPr>
              <a:t>Demonstração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5079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3F6D39-0207-D268-6942-AEBA737E9C52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r>
              <a:rPr lang="pt-PT" dirty="0"/>
              <a:t>Aqui estão as boas práticas, de forma sucinta, para partilhar Relatórios no Power BI Service: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1371A-8C4C-D6E1-2B36-ECC0872727AC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1705216" y="2023582"/>
            <a:ext cx="4715904" cy="622300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b="1" dirty="0"/>
              <a:t>Gerir Permissões</a:t>
            </a:r>
            <a:r>
              <a:rPr lang="pt-PT" dirty="0"/>
              <a:t>: Utilize grupos de segurança do Azure AD e implemente RLS para limitar o acesso aos dados consoante a função do utilizador.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3FE26-97AF-E0E3-D8BE-4AC7981BAD86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7548660" y="2861088"/>
            <a:ext cx="4470620" cy="622300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b="1" dirty="0"/>
              <a:t>Formação e Suporte</a:t>
            </a:r>
            <a:r>
              <a:rPr lang="pt-PT" dirty="0"/>
              <a:t>: Ofereça formação básica e crie documentação para facilitar a utilização e compreensão dos Relatórios.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4DC143-3B1C-B329-D26F-C93BA257154D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548660" y="1996420"/>
            <a:ext cx="4470620" cy="727939"/>
          </a:xfrm>
        </p:spPr>
        <p:txBody>
          <a:bodyPr>
            <a:normAutofit/>
          </a:bodyPr>
          <a:lstStyle/>
          <a:p>
            <a:pPr algn="just"/>
            <a:r>
              <a:rPr lang="pt-PT" b="1" dirty="0"/>
              <a:t>Controlo de Versões</a:t>
            </a:r>
            <a:r>
              <a:rPr lang="pt-PT" dirty="0"/>
              <a:t>: Publique novas versões quando houver alterações significativas e utilize </a:t>
            </a:r>
            <a:r>
              <a:rPr lang="pt-PT" i="1" dirty="0"/>
              <a:t>templates</a:t>
            </a:r>
            <a:r>
              <a:rPr lang="pt-PT" dirty="0"/>
              <a:t> para Relatórios semelhantes.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E68D8A-F05E-D8EC-644F-5BEFAB3A736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1705216" y="2862587"/>
            <a:ext cx="4715904" cy="622300"/>
          </a:xfrm>
        </p:spPr>
        <p:txBody>
          <a:bodyPr>
            <a:normAutofit/>
          </a:bodyPr>
          <a:lstStyle/>
          <a:p>
            <a:pPr algn="just"/>
            <a:r>
              <a:rPr lang="pt-PT" b="1" dirty="0"/>
              <a:t>Organizar Workspaces</a:t>
            </a:r>
            <a:r>
              <a:rPr lang="pt-PT" dirty="0"/>
              <a:t>: Crie Workspaces por áreas ou departamentos, com nomes consistentes e bem estruturados.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70879-45E9-2076-4083-6EC74B19BE49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1705216" y="3701593"/>
            <a:ext cx="4715904" cy="622300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b="1" dirty="0"/>
              <a:t>Assegurar Qualidade dos Dados</a:t>
            </a:r>
            <a:r>
              <a:rPr lang="pt-PT" dirty="0"/>
              <a:t>: Utilize fontes de dados fiáveis e modele os dados de forma eficiente para garantir consistência e performance.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8359C1-71D4-29DA-9C3A-313E2BE05144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705216" y="4566863"/>
            <a:ext cx="4715904" cy="483457"/>
          </a:xfrm>
        </p:spPr>
        <p:txBody>
          <a:bodyPr/>
          <a:lstStyle/>
          <a:p>
            <a:pPr algn="just"/>
            <a:r>
              <a:rPr lang="pt-PT" b="1" dirty="0"/>
              <a:t>Design Claro</a:t>
            </a:r>
            <a:r>
              <a:rPr lang="pt-PT" dirty="0"/>
              <a:t>: Mantenha os Relatórios visuais, simples e rápidos, priorizando a clareza e a usabilidade.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601B6C-4FDC-D6F2-1595-0A62D1A9A45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1705216" y="5386199"/>
            <a:ext cx="4715904" cy="483457"/>
          </a:xfrm>
        </p:spPr>
        <p:txBody>
          <a:bodyPr>
            <a:normAutofit/>
          </a:bodyPr>
          <a:lstStyle/>
          <a:p>
            <a:pPr algn="just"/>
            <a:r>
              <a:rPr lang="pt-PT" b="1" dirty="0"/>
              <a:t>Automatizar Atualizações</a:t>
            </a:r>
            <a:r>
              <a:rPr lang="pt-PT" dirty="0"/>
              <a:t>: Programe atualizações de dados e configure alertas para manter os Relatórios sempre atualizados.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7A5CCB-5CA6-C539-BAC3-4E4656284A26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7548660" y="3661704"/>
            <a:ext cx="4470620" cy="596598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b="1" dirty="0"/>
              <a:t>Segurança e Privacidade</a:t>
            </a:r>
            <a:r>
              <a:rPr lang="pt-PT" dirty="0"/>
              <a:t>: Proteja dados sensíveis e utilize auditoria para monitorizar acessos e interações com os Relatórios.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66F1A7-753E-A69B-A464-2E1CECE3225B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7548660" y="4493562"/>
            <a:ext cx="4470620" cy="596598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b="1" dirty="0"/>
              <a:t>Feedback Contínuo</a:t>
            </a:r>
            <a:r>
              <a:rPr lang="pt-PT" dirty="0"/>
              <a:t>: Incentive a colaboração e recolha feedback para melhorar os Relatórios de acordo com as necessidades dos utilizadores.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FD47D4-9B62-3F56-44BF-608907BE44D8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7548660" y="5293346"/>
            <a:ext cx="4470620" cy="1117614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b="1" dirty="0"/>
              <a:t>Monitorizar o Desempenho</a:t>
            </a:r>
            <a:r>
              <a:rPr lang="pt-PT" dirty="0"/>
              <a:t>: Acompanhe o desempenho dos Relatórios e Dashboards, identificando áreas que possam ser otimizadas. Verifique a velocidade de carregamento e o impacto na performance ao utilizar grandes volumes de dados ou visualizações complexas, ajustando as consultas ou a estrutura do modelo sempre que necessário.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3D8AF77A-FCA8-BD60-723D-3C5D8E41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</a:rPr>
              <a:t>Power BI Service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C0509B4-8F86-1C06-4718-B85CAEB02607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57565A"/>
                </a:solidFill>
              </a:rPr>
              <a:t>Boas práticas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4530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A707-2380-2CE6-7A67-F0B04B8D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people sitting around a tab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5DBEAE77-D585-0337-4BBC-720A91CEF69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21361" r="21361"/>
          <a:stretch/>
        </p:blipFill>
        <p:spPr/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E6EDF81-9329-28B8-39B9-9E7C9A600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1354217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Demonstração de erros </a:t>
            </a:r>
          </a:p>
          <a:p>
            <a:pPr marL="717550" indent="-717550" algn="ctr">
              <a:buNone/>
            </a:pPr>
            <a:r>
              <a:rPr lang="en-US" sz="4000" b="1" dirty="0" err="1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comuns</a:t>
            </a: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en-US" sz="4000" b="1" dirty="0" err="1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como</a:t>
            </a: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000" b="1" dirty="0" err="1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evitá-los</a:t>
            </a:r>
            <a:endParaRPr lang="pt-PT" sz="4000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46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1F2AF-3105-7C45-D5E7-C82995830B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2097" y="2322422"/>
            <a:ext cx="3314059" cy="362998"/>
          </a:xfrm>
        </p:spPr>
        <p:txBody>
          <a:bodyPr/>
          <a:lstStyle/>
          <a:p>
            <a:r>
              <a:rPr lang="pt-PT" dirty="0"/>
              <a:t>Modelação de Dados Ineficiente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2AAFA-162A-3720-B207-B255075414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4761" y="3873873"/>
            <a:ext cx="3778783" cy="622300"/>
          </a:xfrm>
        </p:spPr>
        <p:txBody>
          <a:bodyPr/>
          <a:lstStyle/>
          <a:p>
            <a:r>
              <a:rPr lang="pt-PT" dirty="0"/>
              <a:t>Configuração Incorreta do Row-Level Security (RLS)</a:t>
            </a:r>
          </a:p>
          <a:p>
            <a:endParaRPr lang="pt-P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037FA1-FE62-16C3-4DE1-54BC274518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2096" y="5502053"/>
            <a:ext cx="3314059" cy="362998"/>
          </a:xfrm>
        </p:spPr>
        <p:txBody>
          <a:bodyPr/>
          <a:lstStyle/>
          <a:p>
            <a:r>
              <a:rPr lang="pt-PT" dirty="0"/>
              <a:t>Uso errado de Contexto de Linha e Filtro no DAX</a:t>
            </a:r>
          </a:p>
          <a:p>
            <a:endParaRPr lang="pt-P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BC269F-AAE0-5987-2F32-62866F3C31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5844" y="2308394"/>
            <a:ext cx="4714395" cy="663005"/>
          </a:xfrm>
        </p:spPr>
        <p:txBody>
          <a:bodyPr/>
          <a:lstStyle/>
          <a:p>
            <a:pPr algn="l"/>
            <a:r>
              <a:rPr lang="pt-PT" dirty="0"/>
              <a:t>Uso Excessivo da Função “FILTER” dentro do “CALCULATE”</a:t>
            </a:r>
          </a:p>
          <a:p>
            <a:endParaRPr lang="pt-PT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BDAFCB-80CA-C4E3-06EE-B1396E173E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27999" y="3718913"/>
            <a:ext cx="3952239" cy="622300"/>
          </a:xfrm>
        </p:spPr>
        <p:txBody>
          <a:bodyPr/>
          <a:lstStyle/>
          <a:p>
            <a:pPr algn="l"/>
            <a:r>
              <a:rPr lang="pt-PT" dirty="0"/>
              <a:t>Erros Visuais e de Performance no Relatório</a:t>
            </a:r>
          </a:p>
          <a:p>
            <a:endParaRPr lang="pt-P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D3D25-EFC4-C101-BF5D-44DEA69E40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65845" y="5352049"/>
            <a:ext cx="4714394" cy="663006"/>
          </a:xfrm>
        </p:spPr>
        <p:txBody>
          <a:bodyPr/>
          <a:lstStyle/>
          <a:p>
            <a:pPr algn="l"/>
            <a:r>
              <a:rPr lang="pt-PT" dirty="0"/>
              <a:t>Problemas na Atualização de Dados (ETL – Power Query)</a:t>
            </a:r>
          </a:p>
          <a:p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054987E-2A86-7C83-902D-D40845BD6255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r>
              <a:rPr lang="pt-BR" dirty="0"/>
              <a:t>Cada erro pode ser demonstrado na prática através de um exemplo real, evidenciando o impacto das más práticas e a forma correta de as resolver. Esta abordagem melhora a retenção do conhecimento e proporciona aos participantes soluções concretas que podem ser aplicadas no seu dia a dia profissional.</a:t>
            </a:r>
            <a:endParaRPr lang="pt-PT"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C61EACD3-C231-2AAC-B7D0-0451C7D09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</a:rPr>
              <a:t>Demonstração de erros comuns e como evitá-los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CDE76B0-5920-2336-246F-B4B2B0D81942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57565A"/>
                </a:solidFill>
              </a:rPr>
              <a:t>Alguns Exemplos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48246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06E74-D950-2272-2C71-C9481959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solidFill>
                  <a:srgbClr val="FF0000"/>
                </a:solidFill>
              </a:rPr>
              <a:t>Erro:</a:t>
            </a:r>
          </a:p>
          <a:p>
            <a:pPr lvl="1"/>
            <a:r>
              <a:rPr lang="pt-PT" dirty="0"/>
              <a:t>Relações complexas e uso excessivo de colunas calculadas.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2684E-74A5-185F-77B0-C0E430FF0AD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pt-PT" b="1" dirty="0">
                <a:solidFill>
                  <a:srgbClr val="92D050"/>
                </a:solidFill>
              </a:rPr>
              <a:t>Como evitar:</a:t>
            </a:r>
          </a:p>
          <a:p>
            <a:pPr lvl="1"/>
            <a:r>
              <a:rPr lang="pt-PT" dirty="0"/>
              <a:t>Preferir Star Schema (Tabelas de Factos e Dimensões).</a:t>
            </a:r>
          </a:p>
          <a:p>
            <a:pPr lvl="1"/>
            <a:r>
              <a:rPr lang="pt-PT" dirty="0"/>
              <a:t>Reduzir o uso de colunas calculadas e dar preferência a métricas DAX, uma vez que as colunas calculadas aumentam o tamanho do modelo e diminuem a performance.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8E6C-DDA8-6A28-72CD-5001AF5D0FB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pt-PT" b="1" dirty="0"/>
              <a:t>Exemplo:</a:t>
            </a:r>
          </a:p>
          <a:p>
            <a:pPr lvl="1"/>
            <a:r>
              <a:rPr lang="pt-PT" dirty="0"/>
              <a:t>Criar uma coluna de “Mês” na tabela em vez de usar uma Dimensão Calendário pode prejudicar a análise temporal e impedir o uso adequado de funções DAX como TOTALYTD.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9A6BA05-7AB2-24AC-D84B-7DE291B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</a:rPr>
              <a:t>Demonstração de erros comuns e como evitá-los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28DFF0D-B1E9-C9D8-E64E-198BE99C4ED4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57565A"/>
                </a:solidFill>
              </a:rPr>
              <a:t>Modelação de Dados Ineficiente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CE556-858B-3617-4586-E20453D1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287" y="1351997"/>
            <a:ext cx="3528391" cy="22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91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06E74-D950-2272-2C71-C9481959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solidFill>
                  <a:srgbClr val="FF0000"/>
                </a:solidFill>
              </a:rPr>
              <a:t>Erro:</a:t>
            </a:r>
          </a:p>
          <a:p>
            <a:pPr lvl="1"/>
            <a:r>
              <a:rPr lang="pt-PT" dirty="0"/>
              <a:t>Usar FILTER(ALL(TABELA), CONDIÇÃO) desnecessariamente.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2684E-74A5-185F-77B0-C0E430FF0AD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235" y="3069007"/>
            <a:ext cx="11277312" cy="1503936"/>
          </a:xfrm>
        </p:spPr>
        <p:txBody>
          <a:bodyPr/>
          <a:lstStyle/>
          <a:p>
            <a:r>
              <a:rPr lang="pt-PT" b="1" dirty="0">
                <a:solidFill>
                  <a:srgbClr val="92D050"/>
                </a:solidFill>
              </a:rPr>
              <a:t>Como evitar:</a:t>
            </a:r>
          </a:p>
          <a:p>
            <a:pPr lvl="1"/>
            <a:r>
              <a:rPr lang="pt-PT" dirty="0"/>
              <a:t>Substituir FILTER(ALL(TABELA), CONDIÇÃO) por ALL(TABELA[COLUNA]) que é mais eficiente.</a:t>
            </a:r>
          </a:p>
          <a:p>
            <a:pPr lvl="1"/>
            <a:r>
              <a:rPr lang="pt-PT" dirty="0"/>
              <a:t>Preferir usar contexto de filtro natural sempre que possível.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8E6C-DDA8-6A28-72CD-5001AF5D0FB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2235" y="4776185"/>
            <a:ext cx="11277312" cy="1503936"/>
          </a:xfrm>
        </p:spPr>
        <p:txBody>
          <a:bodyPr/>
          <a:lstStyle/>
          <a:p>
            <a:r>
              <a:rPr lang="pt-PT" b="1" dirty="0"/>
              <a:t>Exemplo:</a:t>
            </a:r>
          </a:p>
          <a:p>
            <a:pPr lvl="1"/>
            <a:r>
              <a:rPr lang="en-US" dirty="0"/>
              <a:t>Sales LY = CALCULATE(SUM(Sales[Total]), FILTER(ALL(Sales), Sales[Year] = MAX(Sales[Year]) - 1)).</a:t>
            </a:r>
          </a:p>
          <a:p>
            <a:pPr lvl="1"/>
            <a:r>
              <a:rPr lang="en-US" u="sng" dirty="0"/>
              <a:t>Otimização: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Sales LY = CALCULATE(SUM(Sales[Total]), ALL(Sales[Year]), Sales[Year] = MAX(Sales[Year]) - 1). </a:t>
            </a:r>
          </a:p>
          <a:p>
            <a:pPr lvl="3"/>
            <a:r>
              <a:rPr lang="en-US" u="sng" dirty="0"/>
              <a:t>Esta expressão reduz o custo computacional sem alterar a lógica do cálculo</a:t>
            </a:r>
            <a:r>
              <a:rPr lang="en-US" dirty="0"/>
              <a:t>.</a:t>
            </a:r>
          </a:p>
          <a:p>
            <a:pPr lvl="1"/>
            <a:endParaRPr lang="pt-PT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9A6BA05-7AB2-24AC-D84B-7DE291B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</a:rPr>
              <a:t>Demonstração de erros comuns e como evitá-los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28DFF0D-B1E9-C9D8-E64E-198BE99C4ED4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57565A"/>
                </a:solidFill>
              </a:rPr>
              <a:t>Uso Excessivo da Função “FILTER” dentro do “CALCULATE”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4AE7E-54C3-2AA2-4847-D30D2C54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637" y="1493485"/>
            <a:ext cx="4581525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C065DE-A552-B8E8-54F4-B3C843260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37" y="1986213"/>
            <a:ext cx="3052763" cy="8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8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Two people looking at a tablet&#10;&#10;Description automatically generated with medium confidence">
            <a:extLst>
              <a:ext uri="{FF2B5EF4-FFF2-40B4-BE49-F238E27FC236}">
                <a16:creationId xmlns:a16="http://schemas.microsoft.com/office/drawing/2014/main" id="{67DDDD1C-7F18-9CE7-D527-5E6C7BB03C2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6D80F-53F5-1CC1-DA13-034A82F23C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4D3BB-1E3B-58FB-1BBE-D7A782D3AC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sz="1400" dirty="0"/>
              <a:t>Obtenção dos Materiais do Workshop</a:t>
            </a:r>
            <a:endParaRPr lang="pt-PT" dirty="0"/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dirty="0">
                <a:cs typeface="Roboto" panose="02000000000000000000" pitchFamily="2" charset="0"/>
              </a:rPr>
              <a:t>Uso Avançado do Power Query Editor</a:t>
            </a:r>
            <a:endParaRPr lang="pt-PT" sz="1400" dirty="0">
              <a:cs typeface="Roboto" panose="02000000000000000000" pitchFamily="2" charset="0"/>
            </a:endParaRPr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kern="1200" spc="0" dirty="0">
                <a:cs typeface="Roboto" panose="02000000000000000000" pitchFamily="2" charset="0"/>
              </a:rPr>
              <a:t>Uso de Funções de Tempo (</a:t>
            </a:r>
            <a:r>
              <a:rPr lang="pt-PT" i="1" kern="1200" spc="0" dirty="0">
                <a:cs typeface="Roboto" panose="02000000000000000000" pitchFamily="2" charset="0"/>
              </a:rPr>
              <a:t>Time Intelligence</a:t>
            </a:r>
            <a:r>
              <a:rPr lang="pt-PT" kern="1200" spc="0" dirty="0">
                <a:cs typeface="Roboto" panose="02000000000000000000" pitchFamily="2" charset="0"/>
              </a:rPr>
              <a:t>)</a:t>
            </a:r>
            <a:endParaRPr lang="pt-PT" sz="1400" kern="1200" spc="0" dirty="0">
              <a:cs typeface="Roboto" panose="02000000000000000000" pitchFamily="2" charset="0"/>
            </a:endParaRPr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sz="1400" dirty="0"/>
              <a:t>Princípios de Modelação de Dados</a:t>
            </a:r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dirty="0"/>
              <a:t>DAX Avançado</a:t>
            </a:r>
            <a:endParaRPr lang="pt-PT" sz="1400" dirty="0"/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sz="1400" dirty="0"/>
              <a:t>Princípios de Otimização de Relat</a:t>
            </a:r>
            <a:r>
              <a:rPr lang="pt-PT" dirty="0"/>
              <a:t>órios</a:t>
            </a:r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sz="1400" dirty="0">
                <a:cs typeface="Roboto" panose="02000000000000000000" pitchFamily="2" charset="0"/>
              </a:rPr>
              <a:t>Visualização e Storytelling com Dados</a:t>
            </a:r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dirty="0">
                <a:cs typeface="Roboto" panose="02000000000000000000" pitchFamily="2" charset="0"/>
              </a:rPr>
              <a:t>Mecanismos de Segurança Dinâmicos</a:t>
            </a:r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sz="1400" dirty="0">
                <a:cs typeface="Roboto" panose="02000000000000000000" pitchFamily="2" charset="0"/>
              </a:rPr>
              <a:t>Boas Práticas na partilha de </a:t>
            </a:r>
            <a:r>
              <a:rPr lang="pt-PT" dirty="0">
                <a:cs typeface="Roboto" panose="02000000000000000000" pitchFamily="2" charset="0"/>
              </a:rPr>
              <a:t>Relatórios (Power BI Service)</a:t>
            </a:r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sz="1400" dirty="0">
                <a:cs typeface="Roboto" panose="02000000000000000000" pitchFamily="2" charset="0"/>
              </a:rPr>
              <a:t>Demonstração de erros comuns e como evitá-los</a:t>
            </a:r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r>
              <a:rPr lang="pt-PT" dirty="0">
                <a:cs typeface="Roboto" panose="02000000000000000000" pitchFamily="2" charset="0"/>
              </a:rPr>
              <a:t>Recursos Adicionais de Aprendizagem</a:t>
            </a:r>
            <a:endParaRPr lang="pt-PT" sz="1400" dirty="0">
              <a:cs typeface="Roboto" panose="02000000000000000000" pitchFamily="2" charset="0"/>
            </a:endParaRPr>
          </a:p>
          <a:p>
            <a:pPr marL="223520" indent="-223520">
              <a:lnSpc>
                <a:spcPct val="150000"/>
              </a:lnSpc>
              <a:buFont typeface="Wingdings" pitchFamily="2" charset="2"/>
              <a:buChar char="§"/>
            </a:pPr>
            <a:endParaRPr lang="pt-PT" sz="1400" dirty="0">
              <a:highlight>
                <a:srgbClr val="FFFF00"/>
              </a:highlight>
              <a:cs typeface="Roboto" panose="02000000000000000000" pitchFamily="2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134CBE0-0EA7-2CA4-FD14-12571BE92121}"/>
              </a:ext>
            </a:extLst>
          </p:cNvPr>
          <p:cNvSpPr txBox="1">
            <a:spLocks/>
          </p:cNvSpPr>
          <p:nvPr/>
        </p:nvSpPr>
        <p:spPr>
          <a:xfrm>
            <a:off x="5698434" y="1345089"/>
            <a:ext cx="936711" cy="4964113"/>
          </a:xfrm>
          <a:prstGeom prst="rect">
            <a:avLst/>
          </a:prstGeom>
        </p:spPr>
        <p:txBody>
          <a:bodyPr/>
          <a:lstStyle>
            <a:lvl1pPr marL="342900" indent="-342900" algn="l" defTabSz="914378" rtl="0" eaLnBrk="1" latinLnBrk="0" hangingPunct="1">
              <a:spcBef>
                <a:spcPct val="20000"/>
              </a:spcBef>
              <a:buClr>
                <a:srgbClr val="57565A"/>
              </a:buClr>
              <a:buSzPct val="130000"/>
              <a:buFont typeface="Wingdings" pitchFamily="2" charset="2"/>
              <a:buChar char="§"/>
              <a:defRPr sz="1400" b="0" i="0" kern="800" spc="-1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71446" indent="0" algn="l" defTabSz="914378" rtl="0" eaLnBrk="1" latinLnBrk="0" hangingPunct="1">
              <a:spcBef>
                <a:spcPct val="20000"/>
              </a:spcBef>
              <a:buClr>
                <a:srgbClr val="0D6D97"/>
              </a:buClr>
              <a:buFont typeface="Wingdings" pitchFamily="2" charset="2"/>
              <a:buNone/>
              <a:defRPr sz="1600" b="0" i="0" kern="80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573079" indent="-228600" algn="l" defTabSz="914378" rtl="0" eaLnBrk="1" latinLnBrk="0" hangingPunct="1">
              <a:spcBef>
                <a:spcPct val="20000"/>
              </a:spcBef>
              <a:buClr>
                <a:srgbClr val="0D6D97"/>
              </a:buClr>
              <a:buFont typeface="Wingdings" pitchFamily="2" charset="2"/>
              <a:buChar char="§"/>
              <a:defRPr sz="1600" b="0" i="0" kern="80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744525" indent="-228600" algn="l" defTabSz="914378" rtl="0" eaLnBrk="1" latinLnBrk="0" hangingPunct="1">
              <a:spcBef>
                <a:spcPct val="20000"/>
              </a:spcBef>
              <a:buClr>
                <a:srgbClr val="0D6D97"/>
              </a:buClr>
              <a:buFont typeface="Wingdings" pitchFamily="2" charset="2"/>
              <a:buChar char="§"/>
              <a:defRPr sz="1600" b="0" i="0" kern="80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915971" indent="-228600" algn="l" defTabSz="914378" rtl="0" eaLnBrk="1" latinLnBrk="0" hangingPunct="1">
              <a:spcBef>
                <a:spcPct val="20000"/>
              </a:spcBef>
              <a:buClr>
                <a:srgbClr val="0D6D97"/>
              </a:buClr>
              <a:buFont typeface="Wingdings" pitchFamily="2" charset="2"/>
              <a:buChar char="§"/>
              <a:defRPr sz="1600" b="0" i="0" kern="800">
                <a:solidFill>
                  <a:srgbClr val="57565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PT" sz="1400" dirty="0"/>
              <a:t>04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05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11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1400" dirty="0"/>
              <a:t>13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16</a:t>
            </a:r>
            <a:endParaRPr lang="pt-PT" sz="1400" dirty="0"/>
          </a:p>
          <a:p>
            <a:pPr marL="0" indent="0">
              <a:lnSpc>
                <a:spcPct val="150000"/>
              </a:lnSpc>
              <a:buNone/>
            </a:pPr>
            <a:r>
              <a:rPr lang="pt-PT" sz="1400" dirty="0"/>
              <a:t>19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29</a:t>
            </a:r>
            <a:endParaRPr lang="pt-PT" sz="1400" dirty="0"/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32</a:t>
            </a:r>
            <a:endParaRPr lang="pt-PT" sz="1400" dirty="0"/>
          </a:p>
          <a:p>
            <a:pPr marL="0" indent="0">
              <a:lnSpc>
                <a:spcPct val="150000"/>
              </a:lnSpc>
              <a:buNone/>
            </a:pPr>
            <a:r>
              <a:rPr lang="pt-PT" sz="1400" dirty="0"/>
              <a:t>35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1400" dirty="0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084141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06E74-D950-2272-2C71-C9481959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solidFill>
                  <a:srgbClr val="FF0000"/>
                </a:solidFill>
              </a:rPr>
              <a:t>Erro:</a:t>
            </a:r>
          </a:p>
          <a:p>
            <a:pPr lvl="1"/>
            <a:r>
              <a:rPr lang="pt-PT" dirty="0"/>
              <a:t>Criar muitos passos desnecessários no Power Query Editor.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2684E-74A5-185F-77B0-C0E430FF0AD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pt-PT" b="1" dirty="0">
                <a:solidFill>
                  <a:srgbClr val="92D050"/>
                </a:solidFill>
              </a:rPr>
              <a:t>Como evitar:</a:t>
            </a:r>
          </a:p>
          <a:p>
            <a:pPr lvl="1"/>
            <a:r>
              <a:rPr lang="pt-PT" dirty="0"/>
              <a:t>Remover colunas e linhas desnecessárias o mais cedo possível no processo.</a:t>
            </a:r>
          </a:p>
          <a:p>
            <a:pPr lvl="1"/>
            <a:r>
              <a:rPr lang="pt-PT" dirty="0"/>
              <a:t>Desativar a carga de tabelas intermediárias que não são utilizadas.</a:t>
            </a:r>
          </a:p>
          <a:p>
            <a:pPr lvl="1"/>
            <a:r>
              <a:rPr lang="pt-PT" dirty="0"/>
              <a:t>Usar a opção “Verificar Erros” para encontrar problemas antes de carregar os dados.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8E6C-DDA8-6A28-72CD-5001AF5D0FB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pt-PT" b="1" dirty="0"/>
              <a:t>Exemplo:</a:t>
            </a:r>
          </a:p>
          <a:p>
            <a:pPr lvl="1"/>
            <a:r>
              <a:rPr lang="en-US" dirty="0"/>
              <a:t>Se uma tabela de transações contém 100 colunas e só precisamos de 10, é necessário remover as outras 90 antes de carregar no Power BI para melhorar a performance.</a:t>
            </a:r>
          </a:p>
          <a:p>
            <a:pPr lvl="1"/>
            <a:endParaRPr lang="pt-PT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9A6BA05-7AB2-24AC-D84B-7DE291B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</a:rPr>
              <a:t>Demonstração de erros comuns e como evitá-los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28DFF0D-B1E9-C9D8-E64E-198BE99C4ED4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57565A"/>
                </a:solidFill>
              </a:rPr>
              <a:t>Problemas na Atualização de Dados (ETL – Power Query)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313540-378C-1985-F62A-0DE5A4C5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151" y="1323636"/>
            <a:ext cx="4153882" cy="30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47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06E74-D950-2272-2C71-C9481959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solidFill>
                  <a:srgbClr val="FF0000"/>
                </a:solidFill>
              </a:rPr>
              <a:t>Erro:</a:t>
            </a:r>
          </a:p>
          <a:p>
            <a:pPr lvl="1"/>
            <a:r>
              <a:rPr lang="pt-PT" dirty="0"/>
              <a:t>A função SUMX e outras funções de iteração funcionam linha por linha e não sobre </a:t>
            </a:r>
          </a:p>
          <a:p>
            <a:pPr marL="171446" lvl="1" indent="0">
              <a:buNone/>
            </a:pPr>
            <a:r>
              <a:rPr lang="pt-PT" dirty="0"/>
              <a:t>agregações.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2684E-74A5-185F-77B0-C0E430FF0AD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pt-PT" b="1" dirty="0">
                <a:solidFill>
                  <a:srgbClr val="92D050"/>
                </a:solidFill>
              </a:rPr>
              <a:t>Como evitar:</a:t>
            </a:r>
          </a:p>
          <a:p>
            <a:pPr lvl="1"/>
            <a:r>
              <a:rPr lang="pt-PT" dirty="0"/>
              <a:t>Quando for necessário fazer cálculos sobre totais, verificar sempre se a função trabalha como contexto de linha ou filtro.</a:t>
            </a:r>
          </a:p>
          <a:p>
            <a:pPr lvl="1"/>
            <a:r>
              <a:rPr lang="pt-PT" dirty="0"/>
              <a:t>Usar SUMX(TABELA, EXPRESSÃO) para cálculos linha a linha e SUM(TABELA[COLUNA]) para agregações diretas.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8E6C-DDA8-6A28-72CD-5001AF5D0FB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pt-PT" b="1" dirty="0"/>
              <a:t>Exemplo:</a:t>
            </a:r>
          </a:p>
          <a:p>
            <a:pPr lvl="1"/>
            <a:r>
              <a:rPr lang="en-US" dirty="0"/>
              <a:t>Lucro = SUM(Sales[Preço]) - SUM(Sales[Custo]) -- ❌ Errado!</a:t>
            </a:r>
          </a:p>
          <a:p>
            <a:pPr lvl="1"/>
            <a:r>
              <a:rPr lang="en-US" dirty="0"/>
              <a:t>Lucro = SUMX(Sales, Sales[Preço] - Sales[Custo]) -- ✅ Correto!</a:t>
            </a:r>
          </a:p>
          <a:p>
            <a:pPr marL="171446" lvl="1" indent="0">
              <a:buNone/>
            </a:pPr>
            <a:r>
              <a:rPr lang="pt-PT" u="sng" dirty="0"/>
              <a:t>A primeira expressão soma preços e custos separadamente antes de subtrair, o que pode retornar valores errados</a:t>
            </a:r>
            <a:r>
              <a:rPr lang="pt-PT" dirty="0"/>
              <a:t>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9A6BA05-7AB2-24AC-D84B-7DE291B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</a:rPr>
              <a:t>Demonstração de erros comuns e como evitá-los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28DFF0D-B1E9-C9D8-E64E-198BE99C4ED4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57565A"/>
                </a:solidFill>
              </a:rPr>
              <a:t>Uso errado de Contexto de Linha e Filtro no DAX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FE4AD-0657-1BD8-2CE7-F3B6E906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218" y="1317239"/>
            <a:ext cx="131445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2246-E8DE-B6EF-0258-AFC4EA9E0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218" y="1774439"/>
            <a:ext cx="2238375" cy="485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0D521F-3CE0-5B8C-5516-51D30B063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49" y="2260214"/>
            <a:ext cx="3905251" cy="7610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0BFAD4-9497-2D90-FC68-3C863D179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288" y="3015025"/>
            <a:ext cx="3249268" cy="2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06E74-D950-2272-2C71-C9481959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solidFill>
                  <a:srgbClr val="FF0000"/>
                </a:solidFill>
              </a:rPr>
              <a:t>Erro:</a:t>
            </a:r>
          </a:p>
          <a:p>
            <a:pPr lvl="1"/>
            <a:r>
              <a:rPr lang="pt-PT" dirty="0"/>
              <a:t>Criar filtros de segurança dinâmica apenas no Power Query ou esquecer de aplicá-los</a:t>
            </a:r>
          </a:p>
          <a:p>
            <a:pPr marL="171446" lvl="1" indent="0">
              <a:buNone/>
            </a:pPr>
            <a:r>
              <a:rPr lang="pt-PT" dirty="0"/>
              <a:t>corretamente.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2684E-74A5-185F-77B0-C0E430FF0AD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pt-PT" b="1" dirty="0">
                <a:solidFill>
                  <a:srgbClr val="92D050"/>
                </a:solidFill>
              </a:rPr>
              <a:t>Como evitar:</a:t>
            </a:r>
          </a:p>
          <a:p>
            <a:pPr lvl="1"/>
            <a:r>
              <a:rPr lang="pt-PT" dirty="0"/>
              <a:t>Usar USERPRINCIPALNAME() para restringir acessos com RLS.</a:t>
            </a:r>
          </a:p>
          <a:p>
            <a:pPr lvl="1"/>
            <a:r>
              <a:rPr lang="pt-PT" dirty="0"/>
              <a:t>Configurar corretamente papéis (roles) no Power BI Service.</a:t>
            </a:r>
          </a:p>
          <a:p>
            <a:pPr lvl="1"/>
            <a:r>
              <a:rPr lang="pt-PT" dirty="0"/>
              <a:t>Testar o acesso com “Visualizar como utilizador” antes de fazer a publicação do relatório.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8E6C-DDA8-6A28-72CD-5001AF5D0FB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pt-PT" b="1" dirty="0"/>
              <a:t>Exemplo:</a:t>
            </a:r>
          </a:p>
          <a:p>
            <a:pPr lvl="1"/>
            <a:r>
              <a:rPr lang="en-US" dirty="0"/>
              <a:t>[Region] = USERPRINCIPALNAME().</a:t>
            </a:r>
          </a:p>
          <a:p>
            <a:pPr marL="171446" lvl="1" indent="0">
              <a:buNone/>
            </a:pPr>
            <a:r>
              <a:rPr lang="en-US" u="sng" dirty="0"/>
              <a:t>Esta expressão garante que cada utilizador veja apenas os dados da sua região</a:t>
            </a:r>
            <a:r>
              <a:rPr lang="en-US" dirty="0"/>
              <a:t>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9A6BA05-7AB2-24AC-D84B-7DE291B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</a:rPr>
              <a:t>Demonstração de erros comuns e como evitá-los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28DFF0D-B1E9-C9D8-E64E-198BE99C4ED4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57565A"/>
                </a:solidFill>
              </a:rPr>
              <a:t>Configuração Incorreta do Row-Level Security (RLS)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ACB9B-1DA4-ACFA-5F05-65A95AAB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26" y="1631169"/>
            <a:ext cx="4183765" cy="24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60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06E74-D950-2272-2C71-C9481959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solidFill>
                  <a:srgbClr val="FF0000"/>
                </a:solidFill>
              </a:rPr>
              <a:t>Erro:</a:t>
            </a:r>
          </a:p>
          <a:p>
            <a:pPr lvl="1"/>
            <a:r>
              <a:rPr lang="pt-PT" dirty="0"/>
              <a:t>Usar gráficos desnecessários ou sobrecarregar o relatório.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2684E-74A5-185F-77B0-C0E430FF0AD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pt-PT" b="1" dirty="0">
                <a:solidFill>
                  <a:srgbClr val="92D050"/>
                </a:solidFill>
              </a:rPr>
              <a:t>Como evitar:</a:t>
            </a:r>
          </a:p>
          <a:p>
            <a:pPr lvl="1"/>
            <a:r>
              <a:rPr lang="pt-PT" dirty="0"/>
              <a:t>Remover visuais redundantes e manter o foco no objetivo da análise.</a:t>
            </a:r>
          </a:p>
          <a:p>
            <a:pPr lvl="1"/>
            <a:r>
              <a:rPr lang="pt-PT" dirty="0"/>
              <a:t>Evitar tabelas com muitas linhas, preferindo gráficos resumidos e interativos.</a:t>
            </a:r>
          </a:p>
          <a:p>
            <a:pPr lvl="1"/>
            <a:r>
              <a:rPr lang="pt-PT" dirty="0"/>
              <a:t>Usar navegação com </a:t>
            </a:r>
            <a:r>
              <a:rPr lang="pt-PT" i="1" dirty="0"/>
              <a:t>bookmarks</a:t>
            </a:r>
            <a:r>
              <a:rPr lang="pt-PT" dirty="0"/>
              <a:t> para criar painéis dinâmicos em vez de carregar tudo numa única página.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8E6C-DDA8-6A28-72CD-5001AF5D0FB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4761" y="4754035"/>
            <a:ext cx="11277312" cy="1503936"/>
          </a:xfrm>
        </p:spPr>
        <p:txBody>
          <a:bodyPr/>
          <a:lstStyle/>
          <a:p>
            <a:r>
              <a:rPr lang="pt-PT" b="1" dirty="0"/>
              <a:t>Exemplo:</a:t>
            </a:r>
          </a:p>
          <a:p>
            <a:pPr lvl="1"/>
            <a:r>
              <a:rPr lang="en-US" dirty="0"/>
              <a:t>Se um relatório estiver lento, verificar:</a:t>
            </a:r>
          </a:p>
          <a:p>
            <a:pPr lvl="2"/>
            <a:r>
              <a:rPr lang="en-US" dirty="0"/>
              <a:t>Número excessivo de visuais (limitar a 8 por página).</a:t>
            </a:r>
          </a:p>
          <a:p>
            <a:pPr lvl="2"/>
            <a:r>
              <a:rPr lang="en-US" dirty="0"/>
              <a:t>Uso de tabelas agregadas em vez de dados transaccionais.</a:t>
            </a:r>
          </a:p>
          <a:p>
            <a:pPr lvl="2"/>
            <a:r>
              <a:rPr lang="en-US" dirty="0"/>
              <a:t>Configuração de redução de </a:t>
            </a:r>
            <a:r>
              <a:rPr lang="en-US" dirty="0" err="1"/>
              <a:t>interações</a:t>
            </a:r>
            <a:r>
              <a:rPr lang="en-US" dirty="0"/>
              <a:t> para evitar filtros desnecessários.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9A6BA05-7AB2-24AC-D84B-7DE291B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</a:rPr>
              <a:t>Demonstração de erros comuns e como evitá-los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28DFF0D-B1E9-C9D8-E64E-198BE99C4ED4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2000" b="0" i="0" kern="800" spc="-1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4479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5925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7371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57565A"/>
                </a:solidFill>
              </a:rPr>
              <a:t>Erros Visuais e de Performance no Relatório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9B609-B113-168C-F211-73785FA7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224" y="1351997"/>
            <a:ext cx="4517541" cy="252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02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A707-2380-2CE6-7A67-F0B04B8D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people sitting around a tab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5DBEAE77-D585-0337-4BBC-720A91CEF69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1361" r="21361"/>
          <a:stretch/>
        </p:blipFill>
        <p:spPr/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CE6EDF81-9329-28B8-39B9-9E7C9A600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1354217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Recursos Adicionais de </a:t>
            </a:r>
          </a:p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Aprendizagem</a:t>
            </a:r>
            <a:endParaRPr lang="pt-PT" sz="4000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831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C36118-279E-4EBF-620D-76B09C5D9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1" y="1351997"/>
            <a:ext cx="11277312" cy="348584"/>
          </a:xfrm>
        </p:spPr>
        <p:txBody>
          <a:bodyPr/>
          <a:lstStyle/>
          <a:p>
            <a:r>
              <a:rPr lang="pt-PT" sz="1600" dirty="0"/>
              <a:t>Formação</a:t>
            </a: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93619C-9917-E2EA-D18F-FB6CED3FD63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235" y="3118167"/>
            <a:ext cx="11277312" cy="395586"/>
          </a:xfrm>
        </p:spPr>
        <p:txBody>
          <a:bodyPr/>
          <a:lstStyle/>
          <a:p>
            <a:r>
              <a:rPr lang="pt-PT" sz="1600" dirty="0"/>
              <a:t>Websites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C4F02-E445-39BC-9DC9-25C62E9E34D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2235" y="4884337"/>
            <a:ext cx="11277312" cy="395586"/>
          </a:xfrm>
        </p:spPr>
        <p:txBody>
          <a:bodyPr/>
          <a:lstStyle/>
          <a:p>
            <a:r>
              <a:rPr lang="pt-PT" sz="1600" dirty="0"/>
              <a:t>Multimédia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044CFC1-2009-8FFB-EBAF-2617B085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5659"/>
            <a:ext cx="10363200" cy="435062"/>
          </a:xfrm>
          <a:prstGeom prst="rect">
            <a:avLst/>
          </a:prstGeom>
        </p:spPr>
        <p:txBody>
          <a:bodyPr/>
          <a:lstStyle/>
          <a:p>
            <a:r>
              <a:rPr lang="pt-PT" dirty="0">
                <a:solidFill>
                  <a:srgbClr val="57565A"/>
                </a:solidFill>
                <a:latin typeface="Roboto Black" panose="02000000000000000000" pitchFamily="2" charset="0"/>
                <a:cs typeface="Roboto Bk" panose="02000000000000000000" pitchFamily="2" charset="0"/>
              </a:rPr>
              <a:t>Recursos Adicionais de Aprendizagem</a:t>
            </a:r>
            <a:endParaRPr lang="pt-PT" dirty="0">
              <a:latin typeface="Roboto Black" panose="0200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6B80C7-DA9A-B794-5D4B-39883C1D6D0A}"/>
              </a:ext>
            </a:extLst>
          </p:cNvPr>
          <p:cNvSpPr txBox="1">
            <a:spLocks/>
          </p:cNvSpPr>
          <p:nvPr/>
        </p:nvSpPr>
        <p:spPr>
          <a:xfrm>
            <a:off x="914400" y="622269"/>
            <a:ext cx="10363200" cy="434971"/>
          </a:xfrm>
          <a:prstGeom prst="rect">
            <a:avLst/>
          </a:prstGeom>
        </p:spPr>
        <p:txBody>
          <a:bodyPr/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2000" dirty="0">
                <a:solidFill>
                  <a:srgbClr val="57565A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Formação, Websites e Multimédia</a:t>
            </a:r>
          </a:p>
        </p:txBody>
      </p:sp>
      <p:sp>
        <p:nvSpPr>
          <p:cNvPr id="9" name="Google Shape;1224;p114">
            <a:extLst>
              <a:ext uri="{FF2B5EF4-FFF2-40B4-BE49-F238E27FC236}">
                <a16:creationId xmlns:a16="http://schemas.microsoft.com/office/drawing/2014/main" id="{C5B35F77-A187-53C2-4449-BDFC438719B1}"/>
              </a:ext>
            </a:extLst>
          </p:cNvPr>
          <p:cNvSpPr/>
          <p:nvPr/>
        </p:nvSpPr>
        <p:spPr>
          <a:xfrm>
            <a:off x="1687277" y="1351997"/>
            <a:ext cx="284401" cy="284401"/>
          </a:xfrm>
          <a:custGeom>
            <a:avLst/>
            <a:gdLst/>
            <a:ahLst/>
            <a:cxnLst/>
            <a:rect l="l" t="t" r="r" b="b"/>
            <a:pathLst>
              <a:path w="705" h="705" extrusionOk="0">
                <a:moveTo>
                  <a:pt x="705" y="103"/>
                </a:moveTo>
                <a:lnTo>
                  <a:pt x="570" y="103"/>
                </a:lnTo>
                <a:lnTo>
                  <a:pt x="570" y="0"/>
                </a:lnTo>
                <a:lnTo>
                  <a:pt x="405" y="0"/>
                </a:lnTo>
                <a:lnTo>
                  <a:pt x="405" y="47"/>
                </a:lnTo>
                <a:lnTo>
                  <a:pt x="270" y="47"/>
                </a:lnTo>
                <a:lnTo>
                  <a:pt x="270" y="126"/>
                </a:lnTo>
                <a:lnTo>
                  <a:pt x="165" y="126"/>
                </a:lnTo>
                <a:lnTo>
                  <a:pt x="165" y="0"/>
                </a:lnTo>
                <a:lnTo>
                  <a:pt x="0" y="0"/>
                </a:lnTo>
                <a:lnTo>
                  <a:pt x="0" y="705"/>
                </a:lnTo>
                <a:lnTo>
                  <a:pt x="705" y="705"/>
                </a:lnTo>
                <a:lnTo>
                  <a:pt x="705" y="103"/>
                </a:lnTo>
                <a:close/>
                <a:moveTo>
                  <a:pt x="135" y="611"/>
                </a:moveTo>
                <a:lnTo>
                  <a:pt x="31" y="611"/>
                </a:lnTo>
                <a:lnTo>
                  <a:pt x="31" y="94"/>
                </a:lnTo>
                <a:lnTo>
                  <a:pt x="135" y="94"/>
                </a:lnTo>
                <a:lnTo>
                  <a:pt x="135" y="611"/>
                </a:lnTo>
                <a:close/>
                <a:moveTo>
                  <a:pt x="135" y="31"/>
                </a:moveTo>
                <a:lnTo>
                  <a:pt x="135" y="64"/>
                </a:lnTo>
                <a:lnTo>
                  <a:pt x="31" y="64"/>
                </a:lnTo>
                <a:lnTo>
                  <a:pt x="31" y="31"/>
                </a:lnTo>
                <a:lnTo>
                  <a:pt x="135" y="31"/>
                </a:lnTo>
                <a:close/>
                <a:moveTo>
                  <a:pt x="31" y="674"/>
                </a:moveTo>
                <a:lnTo>
                  <a:pt x="31" y="641"/>
                </a:lnTo>
                <a:lnTo>
                  <a:pt x="135" y="641"/>
                </a:lnTo>
                <a:lnTo>
                  <a:pt x="135" y="674"/>
                </a:lnTo>
                <a:lnTo>
                  <a:pt x="31" y="674"/>
                </a:lnTo>
                <a:close/>
                <a:moveTo>
                  <a:pt x="165" y="674"/>
                </a:moveTo>
                <a:lnTo>
                  <a:pt x="165" y="155"/>
                </a:lnTo>
                <a:lnTo>
                  <a:pt x="270" y="155"/>
                </a:lnTo>
                <a:lnTo>
                  <a:pt x="270" y="674"/>
                </a:lnTo>
                <a:lnTo>
                  <a:pt x="165" y="674"/>
                </a:lnTo>
                <a:close/>
                <a:moveTo>
                  <a:pt x="300" y="674"/>
                </a:moveTo>
                <a:lnTo>
                  <a:pt x="300" y="76"/>
                </a:lnTo>
                <a:lnTo>
                  <a:pt x="405" y="76"/>
                </a:lnTo>
                <a:lnTo>
                  <a:pt x="405" y="674"/>
                </a:lnTo>
                <a:lnTo>
                  <a:pt x="300" y="674"/>
                </a:lnTo>
                <a:close/>
                <a:moveTo>
                  <a:pt x="435" y="94"/>
                </a:moveTo>
                <a:lnTo>
                  <a:pt x="540" y="94"/>
                </a:lnTo>
                <a:lnTo>
                  <a:pt x="540" y="611"/>
                </a:lnTo>
                <a:lnTo>
                  <a:pt x="435" y="611"/>
                </a:lnTo>
                <a:lnTo>
                  <a:pt x="435" y="94"/>
                </a:lnTo>
                <a:close/>
                <a:moveTo>
                  <a:pt x="540" y="31"/>
                </a:moveTo>
                <a:lnTo>
                  <a:pt x="540" y="64"/>
                </a:lnTo>
                <a:lnTo>
                  <a:pt x="435" y="64"/>
                </a:lnTo>
                <a:lnTo>
                  <a:pt x="435" y="31"/>
                </a:lnTo>
                <a:lnTo>
                  <a:pt x="540" y="31"/>
                </a:lnTo>
                <a:close/>
                <a:moveTo>
                  <a:pt x="435" y="674"/>
                </a:moveTo>
                <a:lnTo>
                  <a:pt x="435" y="641"/>
                </a:lnTo>
                <a:lnTo>
                  <a:pt x="540" y="641"/>
                </a:lnTo>
                <a:lnTo>
                  <a:pt x="540" y="674"/>
                </a:lnTo>
                <a:lnTo>
                  <a:pt x="435" y="674"/>
                </a:lnTo>
                <a:close/>
                <a:moveTo>
                  <a:pt x="570" y="674"/>
                </a:moveTo>
                <a:lnTo>
                  <a:pt x="570" y="132"/>
                </a:lnTo>
                <a:lnTo>
                  <a:pt x="674" y="132"/>
                </a:lnTo>
                <a:lnTo>
                  <a:pt x="674" y="674"/>
                </a:lnTo>
                <a:lnTo>
                  <a:pt x="570" y="674"/>
                </a:lnTo>
                <a:close/>
                <a:moveTo>
                  <a:pt x="315" y="611"/>
                </a:moveTo>
                <a:lnTo>
                  <a:pt x="390" y="611"/>
                </a:lnTo>
                <a:lnTo>
                  <a:pt x="390" y="641"/>
                </a:lnTo>
                <a:lnTo>
                  <a:pt x="315" y="641"/>
                </a:lnTo>
                <a:lnTo>
                  <a:pt x="315" y="611"/>
                </a:lnTo>
                <a:close/>
                <a:moveTo>
                  <a:pt x="315" y="554"/>
                </a:moveTo>
                <a:lnTo>
                  <a:pt x="390" y="554"/>
                </a:lnTo>
                <a:lnTo>
                  <a:pt x="390" y="584"/>
                </a:lnTo>
                <a:lnTo>
                  <a:pt x="315" y="584"/>
                </a:lnTo>
                <a:lnTo>
                  <a:pt x="315" y="554"/>
                </a:lnTo>
                <a:close/>
                <a:moveTo>
                  <a:pt x="315" y="147"/>
                </a:moveTo>
                <a:lnTo>
                  <a:pt x="390" y="147"/>
                </a:lnTo>
                <a:lnTo>
                  <a:pt x="390" y="176"/>
                </a:lnTo>
                <a:lnTo>
                  <a:pt x="315" y="176"/>
                </a:lnTo>
                <a:lnTo>
                  <a:pt x="315" y="1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14300" tIns="57150" rIns="114300" bIns="5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22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25;p114">
            <a:extLst>
              <a:ext uri="{FF2B5EF4-FFF2-40B4-BE49-F238E27FC236}">
                <a16:creationId xmlns:a16="http://schemas.microsoft.com/office/drawing/2014/main" id="{2D748D03-2402-8A36-9E78-56F5ED87C03D}"/>
              </a:ext>
            </a:extLst>
          </p:cNvPr>
          <p:cNvSpPr/>
          <p:nvPr/>
        </p:nvSpPr>
        <p:spPr>
          <a:xfrm>
            <a:off x="1613907" y="3125661"/>
            <a:ext cx="284400" cy="284400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498" y="99"/>
                </a:moveTo>
                <a:cubicBezTo>
                  <a:pt x="498" y="0"/>
                  <a:pt x="498" y="0"/>
                  <a:pt x="4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25"/>
                  <a:pt x="0" y="525"/>
                  <a:pt x="0" y="525"/>
                </a:cubicBezTo>
                <a:cubicBezTo>
                  <a:pt x="0" y="553"/>
                  <a:pt x="23" y="576"/>
                  <a:pt x="51" y="576"/>
                </a:cubicBezTo>
                <a:cubicBezTo>
                  <a:pt x="525" y="576"/>
                  <a:pt x="525" y="576"/>
                  <a:pt x="525" y="576"/>
                </a:cubicBezTo>
                <a:cubicBezTo>
                  <a:pt x="553" y="576"/>
                  <a:pt x="576" y="553"/>
                  <a:pt x="576" y="525"/>
                </a:cubicBezTo>
                <a:cubicBezTo>
                  <a:pt x="576" y="99"/>
                  <a:pt x="576" y="99"/>
                  <a:pt x="576" y="99"/>
                </a:cubicBezTo>
                <a:lnTo>
                  <a:pt x="498" y="99"/>
                </a:lnTo>
                <a:close/>
                <a:moveTo>
                  <a:pt x="51" y="551"/>
                </a:moveTo>
                <a:cubicBezTo>
                  <a:pt x="36" y="551"/>
                  <a:pt x="25" y="539"/>
                  <a:pt x="25" y="525"/>
                </a:cubicBezTo>
                <a:cubicBezTo>
                  <a:pt x="25" y="25"/>
                  <a:pt x="25" y="25"/>
                  <a:pt x="25" y="25"/>
                </a:cubicBezTo>
                <a:cubicBezTo>
                  <a:pt x="474" y="25"/>
                  <a:pt x="474" y="25"/>
                  <a:pt x="474" y="25"/>
                </a:cubicBezTo>
                <a:cubicBezTo>
                  <a:pt x="474" y="525"/>
                  <a:pt x="474" y="525"/>
                  <a:pt x="474" y="525"/>
                </a:cubicBezTo>
                <a:cubicBezTo>
                  <a:pt x="474" y="535"/>
                  <a:pt x="476" y="544"/>
                  <a:pt x="481" y="551"/>
                </a:cubicBezTo>
                <a:lnTo>
                  <a:pt x="51" y="551"/>
                </a:lnTo>
                <a:close/>
                <a:moveTo>
                  <a:pt x="551" y="525"/>
                </a:moveTo>
                <a:cubicBezTo>
                  <a:pt x="551" y="539"/>
                  <a:pt x="540" y="551"/>
                  <a:pt x="525" y="551"/>
                </a:cubicBezTo>
                <a:cubicBezTo>
                  <a:pt x="510" y="551"/>
                  <a:pt x="498" y="539"/>
                  <a:pt x="498" y="525"/>
                </a:cubicBezTo>
                <a:cubicBezTo>
                  <a:pt x="498" y="123"/>
                  <a:pt x="498" y="123"/>
                  <a:pt x="498" y="123"/>
                </a:cubicBezTo>
                <a:cubicBezTo>
                  <a:pt x="551" y="123"/>
                  <a:pt x="551" y="123"/>
                  <a:pt x="551" y="123"/>
                </a:cubicBezTo>
                <a:lnTo>
                  <a:pt x="551" y="525"/>
                </a:lnTo>
                <a:close/>
                <a:moveTo>
                  <a:pt x="429" y="146"/>
                </a:moveTo>
                <a:cubicBezTo>
                  <a:pt x="69" y="146"/>
                  <a:pt x="69" y="146"/>
                  <a:pt x="69" y="146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429" y="121"/>
                  <a:pt x="429" y="121"/>
                  <a:pt x="429" y="121"/>
                </a:cubicBezTo>
                <a:lnTo>
                  <a:pt x="429" y="146"/>
                </a:lnTo>
                <a:close/>
                <a:moveTo>
                  <a:pt x="69" y="201"/>
                </a:moveTo>
                <a:cubicBezTo>
                  <a:pt x="229" y="201"/>
                  <a:pt x="229" y="201"/>
                  <a:pt x="229" y="201"/>
                </a:cubicBezTo>
                <a:cubicBezTo>
                  <a:pt x="229" y="225"/>
                  <a:pt x="229" y="225"/>
                  <a:pt x="229" y="225"/>
                </a:cubicBezTo>
                <a:cubicBezTo>
                  <a:pt x="69" y="225"/>
                  <a:pt x="69" y="225"/>
                  <a:pt x="69" y="225"/>
                </a:cubicBezTo>
                <a:lnTo>
                  <a:pt x="69" y="201"/>
                </a:lnTo>
                <a:close/>
                <a:moveTo>
                  <a:pt x="69" y="281"/>
                </a:moveTo>
                <a:cubicBezTo>
                  <a:pt x="229" y="281"/>
                  <a:pt x="229" y="281"/>
                  <a:pt x="229" y="281"/>
                </a:cubicBezTo>
                <a:cubicBezTo>
                  <a:pt x="229" y="305"/>
                  <a:pt x="229" y="305"/>
                  <a:pt x="229" y="305"/>
                </a:cubicBezTo>
                <a:cubicBezTo>
                  <a:pt x="69" y="305"/>
                  <a:pt x="69" y="305"/>
                  <a:pt x="69" y="305"/>
                </a:cubicBezTo>
                <a:lnTo>
                  <a:pt x="69" y="281"/>
                </a:lnTo>
                <a:close/>
                <a:moveTo>
                  <a:pt x="69" y="361"/>
                </a:moveTo>
                <a:cubicBezTo>
                  <a:pt x="229" y="361"/>
                  <a:pt x="229" y="361"/>
                  <a:pt x="229" y="361"/>
                </a:cubicBezTo>
                <a:cubicBezTo>
                  <a:pt x="229" y="385"/>
                  <a:pt x="229" y="385"/>
                  <a:pt x="229" y="385"/>
                </a:cubicBezTo>
                <a:cubicBezTo>
                  <a:pt x="69" y="385"/>
                  <a:pt x="69" y="385"/>
                  <a:pt x="69" y="385"/>
                </a:cubicBezTo>
                <a:lnTo>
                  <a:pt x="69" y="361"/>
                </a:lnTo>
                <a:close/>
                <a:moveTo>
                  <a:pt x="69" y="441"/>
                </a:moveTo>
                <a:cubicBezTo>
                  <a:pt x="229" y="441"/>
                  <a:pt x="229" y="441"/>
                  <a:pt x="229" y="441"/>
                </a:cubicBezTo>
                <a:cubicBezTo>
                  <a:pt x="229" y="465"/>
                  <a:pt x="229" y="465"/>
                  <a:pt x="229" y="465"/>
                </a:cubicBezTo>
                <a:cubicBezTo>
                  <a:pt x="69" y="465"/>
                  <a:pt x="69" y="465"/>
                  <a:pt x="69" y="465"/>
                </a:cubicBezTo>
                <a:lnTo>
                  <a:pt x="69" y="441"/>
                </a:lnTo>
                <a:close/>
                <a:moveTo>
                  <a:pt x="257" y="465"/>
                </a:moveTo>
                <a:cubicBezTo>
                  <a:pt x="441" y="465"/>
                  <a:pt x="441" y="465"/>
                  <a:pt x="441" y="465"/>
                </a:cubicBezTo>
                <a:cubicBezTo>
                  <a:pt x="441" y="201"/>
                  <a:pt x="441" y="201"/>
                  <a:pt x="441" y="201"/>
                </a:cubicBezTo>
                <a:cubicBezTo>
                  <a:pt x="257" y="201"/>
                  <a:pt x="257" y="201"/>
                  <a:pt x="257" y="201"/>
                </a:cubicBezTo>
                <a:lnTo>
                  <a:pt x="257" y="465"/>
                </a:lnTo>
                <a:close/>
                <a:moveTo>
                  <a:pt x="281" y="225"/>
                </a:moveTo>
                <a:cubicBezTo>
                  <a:pt x="416" y="225"/>
                  <a:pt x="416" y="225"/>
                  <a:pt x="416" y="225"/>
                </a:cubicBezTo>
                <a:cubicBezTo>
                  <a:pt x="416" y="441"/>
                  <a:pt x="416" y="441"/>
                  <a:pt x="416" y="441"/>
                </a:cubicBezTo>
                <a:cubicBezTo>
                  <a:pt x="281" y="441"/>
                  <a:pt x="281" y="441"/>
                  <a:pt x="281" y="441"/>
                </a:cubicBezTo>
                <a:lnTo>
                  <a:pt x="281" y="2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14300" tIns="57150" rIns="114300" bIns="5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2250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226;p114">
            <a:extLst>
              <a:ext uri="{FF2B5EF4-FFF2-40B4-BE49-F238E27FC236}">
                <a16:creationId xmlns:a16="http://schemas.microsoft.com/office/drawing/2014/main" id="{F6537F2C-0287-6E33-4334-13F096BD5239}"/>
              </a:ext>
            </a:extLst>
          </p:cNvPr>
          <p:cNvSpPr/>
          <p:nvPr/>
        </p:nvSpPr>
        <p:spPr>
          <a:xfrm>
            <a:off x="1758356" y="4873019"/>
            <a:ext cx="284400" cy="284400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327" y="220"/>
                </a:moveTo>
                <a:cubicBezTo>
                  <a:pt x="344" y="237"/>
                  <a:pt x="344" y="237"/>
                  <a:pt x="344" y="237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404" y="195"/>
                  <a:pt x="418" y="199"/>
                  <a:pt x="432" y="199"/>
                </a:cubicBezTo>
                <a:cubicBezTo>
                  <a:pt x="470" y="199"/>
                  <a:pt x="500" y="168"/>
                  <a:pt x="500" y="131"/>
                </a:cubicBezTo>
                <a:cubicBezTo>
                  <a:pt x="500" y="93"/>
                  <a:pt x="470" y="62"/>
                  <a:pt x="432" y="62"/>
                </a:cubicBezTo>
                <a:cubicBezTo>
                  <a:pt x="394" y="62"/>
                  <a:pt x="364" y="93"/>
                  <a:pt x="364" y="131"/>
                </a:cubicBezTo>
                <a:cubicBezTo>
                  <a:pt x="364" y="145"/>
                  <a:pt x="369" y="159"/>
                  <a:pt x="376" y="170"/>
                </a:cubicBezTo>
                <a:lnTo>
                  <a:pt x="327" y="220"/>
                </a:lnTo>
                <a:close/>
                <a:moveTo>
                  <a:pt x="432" y="86"/>
                </a:moveTo>
                <a:cubicBezTo>
                  <a:pt x="457" y="86"/>
                  <a:pt x="476" y="106"/>
                  <a:pt x="476" y="131"/>
                </a:cubicBezTo>
                <a:cubicBezTo>
                  <a:pt x="476" y="155"/>
                  <a:pt x="457" y="175"/>
                  <a:pt x="432" y="175"/>
                </a:cubicBezTo>
                <a:cubicBezTo>
                  <a:pt x="408" y="175"/>
                  <a:pt x="388" y="155"/>
                  <a:pt x="388" y="131"/>
                </a:cubicBezTo>
                <a:cubicBezTo>
                  <a:pt x="388" y="106"/>
                  <a:pt x="408" y="86"/>
                  <a:pt x="432" y="86"/>
                </a:cubicBezTo>
                <a:close/>
                <a:moveTo>
                  <a:pt x="222" y="276"/>
                </a:moveTo>
                <a:cubicBezTo>
                  <a:pt x="228" y="276"/>
                  <a:pt x="234" y="281"/>
                  <a:pt x="234" y="288"/>
                </a:cubicBezTo>
                <a:cubicBezTo>
                  <a:pt x="234" y="294"/>
                  <a:pt x="228" y="299"/>
                  <a:pt x="222" y="299"/>
                </a:cubicBezTo>
                <a:cubicBezTo>
                  <a:pt x="216" y="299"/>
                  <a:pt x="210" y="294"/>
                  <a:pt x="210" y="288"/>
                </a:cubicBezTo>
                <a:cubicBezTo>
                  <a:pt x="210" y="281"/>
                  <a:pt x="216" y="276"/>
                  <a:pt x="222" y="276"/>
                </a:cubicBezTo>
                <a:close/>
                <a:moveTo>
                  <a:pt x="122" y="276"/>
                </a:moveTo>
                <a:cubicBezTo>
                  <a:pt x="129" y="276"/>
                  <a:pt x="134" y="281"/>
                  <a:pt x="134" y="288"/>
                </a:cubicBezTo>
                <a:cubicBezTo>
                  <a:pt x="134" y="294"/>
                  <a:pt x="129" y="299"/>
                  <a:pt x="122" y="299"/>
                </a:cubicBezTo>
                <a:cubicBezTo>
                  <a:pt x="116" y="299"/>
                  <a:pt x="111" y="294"/>
                  <a:pt x="111" y="288"/>
                </a:cubicBezTo>
                <a:cubicBezTo>
                  <a:pt x="111" y="281"/>
                  <a:pt x="116" y="276"/>
                  <a:pt x="122" y="276"/>
                </a:cubicBezTo>
                <a:close/>
                <a:moveTo>
                  <a:pt x="189" y="276"/>
                </a:moveTo>
                <a:cubicBezTo>
                  <a:pt x="195" y="276"/>
                  <a:pt x="200" y="281"/>
                  <a:pt x="200" y="288"/>
                </a:cubicBezTo>
                <a:cubicBezTo>
                  <a:pt x="200" y="294"/>
                  <a:pt x="195" y="299"/>
                  <a:pt x="189" y="299"/>
                </a:cubicBezTo>
                <a:cubicBezTo>
                  <a:pt x="182" y="299"/>
                  <a:pt x="177" y="294"/>
                  <a:pt x="177" y="288"/>
                </a:cubicBezTo>
                <a:cubicBezTo>
                  <a:pt x="177" y="281"/>
                  <a:pt x="182" y="276"/>
                  <a:pt x="189" y="276"/>
                </a:cubicBezTo>
                <a:close/>
                <a:moveTo>
                  <a:pt x="144" y="288"/>
                </a:moveTo>
                <a:cubicBezTo>
                  <a:pt x="144" y="281"/>
                  <a:pt x="149" y="276"/>
                  <a:pt x="156" y="276"/>
                </a:cubicBezTo>
                <a:cubicBezTo>
                  <a:pt x="162" y="276"/>
                  <a:pt x="167" y="281"/>
                  <a:pt x="167" y="288"/>
                </a:cubicBezTo>
                <a:cubicBezTo>
                  <a:pt x="167" y="294"/>
                  <a:pt x="162" y="299"/>
                  <a:pt x="156" y="299"/>
                </a:cubicBezTo>
                <a:cubicBezTo>
                  <a:pt x="149" y="299"/>
                  <a:pt x="144" y="294"/>
                  <a:pt x="144" y="288"/>
                </a:cubicBezTo>
                <a:close/>
                <a:moveTo>
                  <a:pt x="56" y="299"/>
                </a:moveTo>
                <a:cubicBezTo>
                  <a:pt x="49" y="299"/>
                  <a:pt x="44" y="294"/>
                  <a:pt x="44" y="288"/>
                </a:cubicBezTo>
                <a:cubicBezTo>
                  <a:pt x="44" y="281"/>
                  <a:pt x="49" y="276"/>
                  <a:pt x="56" y="276"/>
                </a:cubicBezTo>
                <a:cubicBezTo>
                  <a:pt x="62" y="276"/>
                  <a:pt x="67" y="281"/>
                  <a:pt x="67" y="288"/>
                </a:cubicBezTo>
                <a:cubicBezTo>
                  <a:pt x="67" y="294"/>
                  <a:pt x="62" y="299"/>
                  <a:pt x="56" y="299"/>
                </a:cubicBezTo>
                <a:close/>
                <a:moveTo>
                  <a:pt x="89" y="276"/>
                </a:moveTo>
                <a:cubicBezTo>
                  <a:pt x="95" y="276"/>
                  <a:pt x="101" y="281"/>
                  <a:pt x="101" y="288"/>
                </a:cubicBezTo>
                <a:cubicBezTo>
                  <a:pt x="101" y="294"/>
                  <a:pt x="95" y="299"/>
                  <a:pt x="89" y="299"/>
                </a:cubicBezTo>
                <a:cubicBezTo>
                  <a:pt x="83" y="299"/>
                  <a:pt x="77" y="294"/>
                  <a:pt x="77" y="288"/>
                </a:cubicBezTo>
                <a:cubicBezTo>
                  <a:pt x="77" y="281"/>
                  <a:pt x="83" y="276"/>
                  <a:pt x="89" y="276"/>
                </a:cubicBezTo>
                <a:close/>
                <a:moveTo>
                  <a:pt x="267" y="288"/>
                </a:moveTo>
                <a:cubicBezTo>
                  <a:pt x="267" y="294"/>
                  <a:pt x="262" y="299"/>
                  <a:pt x="255" y="299"/>
                </a:cubicBezTo>
                <a:cubicBezTo>
                  <a:pt x="249" y="299"/>
                  <a:pt x="244" y="294"/>
                  <a:pt x="244" y="288"/>
                </a:cubicBezTo>
                <a:cubicBezTo>
                  <a:pt x="244" y="281"/>
                  <a:pt x="249" y="276"/>
                  <a:pt x="255" y="276"/>
                </a:cubicBezTo>
                <a:cubicBezTo>
                  <a:pt x="262" y="276"/>
                  <a:pt x="267" y="281"/>
                  <a:pt x="267" y="288"/>
                </a:cubicBezTo>
                <a:close/>
                <a:moveTo>
                  <a:pt x="300" y="388"/>
                </a:moveTo>
                <a:cubicBezTo>
                  <a:pt x="300" y="394"/>
                  <a:pt x="295" y="400"/>
                  <a:pt x="289" y="400"/>
                </a:cubicBezTo>
                <a:cubicBezTo>
                  <a:pt x="282" y="400"/>
                  <a:pt x="277" y="394"/>
                  <a:pt x="277" y="388"/>
                </a:cubicBezTo>
                <a:cubicBezTo>
                  <a:pt x="277" y="382"/>
                  <a:pt x="282" y="376"/>
                  <a:pt x="289" y="376"/>
                </a:cubicBezTo>
                <a:cubicBezTo>
                  <a:pt x="295" y="376"/>
                  <a:pt x="300" y="382"/>
                  <a:pt x="300" y="388"/>
                </a:cubicBezTo>
                <a:close/>
                <a:moveTo>
                  <a:pt x="300" y="321"/>
                </a:moveTo>
                <a:cubicBezTo>
                  <a:pt x="300" y="328"/>
                  <a:pt x="295" y="333"/>
                  <a:pt x="289" y="333"/>
                </a:cubicBezTo>
                <a:cubicBezTo>
                  <a:pt x="282" y="333"/>
                  <a:pt x="277" y="328"/>
                  <a:pt x="277" y="321"/>
                </a:cubicBezTo>
                <a:cubicBezTo>
                  <a:pt x="277" y="315"/>
                  <a:pt x="282" y="310"/>
                  <a:pt x="289" y="310"/>
                </a:cubicBezTo>
                <a:cubicBezTo>
                  <a:pt x="295" y="310"/>
                  <a:pt x="300" y="315"/>
                  <a:pt x="300" y="321"/>
                </a:cubicBezTo>
                <a:close/>
                <a:moveTo>
                  <a:pt x="300" y="355"/>
                </a:moveTo>
                <a:cubicBezTo>
                  <a:pt x="300" y="361"/>
                  <a:pt x="295" y="366"/>
                  <a:pt x="289" y="366"/>
                </a:cubicBezTo>
                <a:cubicBezTo>
                  <a:pt x="282" y="366"/>
                  <a:pt x="277" y="361"/>
                  <a:pt x="277" y="355"/>
                </a:cubicBezTo>
                <a:cubicBezTo>
                  <a:pt x="277" y="348"/>
                  <a:pt x="282" y="343"/>
                  <a:pt x="289" y="343"/>
                </a:cubicBezTo>
                <a:cubicBezTo>
                  <a:pt x="295" y="343"/>
                  <a:pt x="300" y="348"/>
                  <a:pt x="300" y="355"/>
                </a:cubicBezTo>
                <a:close/>
                <a:moveTo>
                  <a:pt x="300" y="421"/>
                </a:moveTo>
                <a:cubicBezTo>
                  <a:pt x="300" y="428"/>
                  <a:pt x="295" y="433"/>
                  <a:pt x="289" y="433"/>
                </a:cubicBezTo>
                <a:cubicBezTo>
                  <a:pt x="282" y="433"/>
                  <a:pt x="277" y="428"/>
                  <a:pt x="277" y="421"/>
                </a:cubicBezTo>
                <a:cubicBezTo>
                  <a:pt x="277" y="415"/>
                  <a:pt x="282" y="410"/>
                  <a:pt x="289" y="410"/>
                </a:cubicBezTo>
                <a:cubicBezTo>
                  <a:pt x="295" y="410"/>
                  <a:pt x="300" y="415"/>
                  <a:pt x="300" y="421"/>
                </a:cubicBezTo>
                <a:close/>
                <a:moveTo>
                  <a:pt x="300" y="488"/>
                </a:moveTo>
                <a:cubicBezTo>
                  <a:pt x="300" y="495"/>
                  <a:pt x="295" y="500"/>
                  <a:pt x="289" y="500"/>
                </a:cubicBezTo>
                <a:cubicBezTo>
                  <a:pt x="282" y="500"/>
                  <a:pt x="277" y="495"/>
                  <a:pt x="277" y="488"/>
                </a:cubicBezTo>
                <a:cubicBezTo>
                  <a:pt x="277" y="482"/>
                  <a:pt x="282" y="477"/>
                  <a:pt x="289" y="477"/>
                </a:cubicBezTo>
                <a:cubicBezTo>
                  <a:pt x="295" y="477"/>
                  <a:pt x="300" y="482"/>
                  <a:pt x="300" y="488"/>
                </a:cubicBezTo>
                <a:close/>
                <a:moveTo>
                  <a:pt x="300" y="522"/>
                </a:moveTo>
                <a:cubicBezTo>
                  <a:pt x="300" y="528"/>
                  <a:pt x="295" y="533"/>
                  <a:pt x="289" y="533"/>
                </a:cubicBezTo>
                <a:cubicBezTo>
                  <a:pt x="282" y="533"/>
                  <a:pt x="277" y="528"/>
                  <a:pt x="277" y="522"/>
                </a:cubicBezTo>
                <a:cubicBezTo>
                  <a:pt x="277" y="515"/>
                  <a:pt x="282" y="510"/>
                  <a:pt x="289" y="510"/>
                </a:cubicBezTo>
                <a:cubicBezTo>
                  <a:pt x="295" y="510"/>
                  <a:pt x="300" y="515"/>
                  <a:pt x="300" y="522"/>
                </a:cubicBezTo>
                <a:close/>
                <a:moveTo>
                  <a:pt x="300" y="455"/>
                </a:moveTo>
                <a:cubicBezTo>
                  <a:pt x="300" y="461"/>
                  <a:pt x="295" y="466"/>
                  <a:pt x="289" y="466"/>
                </a:cubicBezTo>
                <a:cubicBezTo>
                  <a:pt x="282" y="466"/>
                  <a:pt x="277" y="461"/>
                  <a:pt x="277" y="455"/>
                </a:cubicBezTo>
                <a:cubicBezTo>
                  <a:pt x="277" y="448"/>
                  <a:pt x="282" y="443"/>
                  <a:pt x="289" y="443"/>
                </a:cubicBezTo>
                <a:cubicBezTo>
                  <a:pt x="295" y="443"/>
                  <a:pt x="300" y="448"/>
                  <a:pt x="300" y="455"/>
                </a:cubicBezTo>
                <a:close/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3" y="276"/>
                </a:moveTo>
                <a:cubicBezTo>
                  <a:pt x="300" y="276"/>
                  <a:pt x="300" y="276"/>
                  <a:pt x="300" y="276"/>
                </a:cubicBezTo>
                <a:cubicBezTo>
                  <a:pt x="300" y="23"/>
                  <a:pt x="300" y="23"/>
                  <a:pt x="300" y="23"/>
                </a:cubicBezTo>
                <a:cubicBezTo>
                  <a:pt x="553" y="23"/>
                  <a:pt x="553" y="23"/>
                  <a:pt x="553" y="23"/>
                </a:cubicBezTo>
                <a:lnTo>
                  <a:pt x="553" y="276"/>
                </a:lnTo>
                <a:close/>
                <a:moveTo>
                  <a:pt x="300" y="552"/>
                </a:moveTo>
                <a:cubicBezTo>
                  <a:pt x="299" y="550"/>
                  <a:pt x="298" y="548"/>
                  <a:pt x="297" y="547"/>
                </a:cubicBezTo>
                <a:cubicBezTo>
                  <a:pt x="296" y="546"/>
                  <a:pt x="296" y="546"/>
                  <a:pt x="295" y="545"/>
                </a:cubicBezTo>
                <a:cubicBezTo>
                  <a:pt x="294" y="545"/>
                  <a:pt x="294" y="545"/>
                  <a:pt x="293" y="544"/>
                </a:cubicBezTo>
                <a:cubicBezTo>
                  <a:pt x="292" y="544"/>
                  <a:pt x="292" y="544"/>
                  <a:pt x="291" y="544"/>
                </a:cubicBezTo>
                <a:cubicBezTo>
                  <a:pt x="289" y="543"/>
                  <a:pt x="288" y="543"/>
                  <a:pt x="286" y="544"/>
                </a:cubicBezTo>
                <a:cubicBezTo>
                  <a:pt x="286" y="544"/>
                  <a:pt x="285" y="544"/>
                  <a:pt x="284" y="544"/>
                </a:cubicBezTo>
                <a:cubicBezTo>
                  <a:pt x="283" y="545"/>
                  <a:pt x="283" y="545"/>
                  <a:pt x="282" y="545"/>
                </a:cubicBezTo>
                <a:cubicBezTo>
                  <a:pt x="281" y="546"/>
                  <a:pt x="281" y="546"/>
                  <a:pt x="280" y="547"/>
                </a:cubicBezTo>
                <a:cubicBezTo>
                  <a:pt x="279" y="548"/>
                  <a:pt x="278" y="550"/>
                  <a:pt x="277" y="552"/>
                </a:cubicBezTo>
                <a:cubicBezTo>
                  <a:pt x="23" y="552"/>
                  <a:pt x="23" y="552"/>
                  <a:pt x="23" y="552"/>
                </a:cubicBezTo>
                <a:cubicBezTo>
                  <a:pt x="23" y="299"/>
                  <a:pt x="23" y="299"/>
                  <a:pt x="23" y="299"/>
                </a:cubicBezTo>
                <a:cubicBezTo>
                  <a:pt x="24" y="299"/>
                  <a:pt x="24" y="299"/>
                  <a:pt x="25" y="299"/>
                </a:cubicBezTo>
                <a:cubicBezTo>
                  <a:pt x="26" y="299"/>
                  <a:pt x="26" y="299"/>
                  <a:pt x="27" y="298"/>
                </a:cubicBezTo>
                <a:cubicBezTo>
                  <a:pt x="28" y="298"/>
                  <a:pt x="28" y="298"/>
                  <a:pt x="29" y="297"/>
                </a:cubicBezTo>
                <a:cubicBezTo>
                  <a:pt x="30" y="297"/>
                  <a:pt x="30" y="296"/>
                  <a:pt x="31" y="296"/>
                </a:cubicBezTo>
                <a:cubicBezTo>
                  <a:pt x="31" y="295"/>
                  <a:pt x="32" y="295"/>
                  <a:pt x="32" y="294"/>
                </a:cubicBezTo>
                <a:cubicBezTo>
                  <a:pt x="33" y="293"/>
                  <a:pt x="33" y="293"/>
                  <a:pt x="33" y="292"/>
                </a:cubicBezTo>
                <a:cubicBezTo>
                  <a:pt x="34" y="291"/>
                  <a:pt x="34" y="291"/>
                  <a:pt x="34" y="290"/>
                </a:cubicBezTo>
                <a:cubicBezTo>
                  <a:pt x="34" y="289"/>
                  <a:pt x="34" y="288"/>
                  <a:pt x="34" y="288"/>
                </a:cubicBezTo>
                <a:cubicBezTo>
                  <a:pt x="34" y="287"/>
                  <a:pt x="34" y="286"/>
                  <a:pt x="34" y="285"/>
                </a:cubicBezTo>
                <a:cubicBezTo>
                  <a:pt x="34" y="285"/>
                  <a:pt x="34" y="284"/>
                  <a:pt x="33" y="283"/>
                </a:cubicBezTo>
                <a:cubicBezTo>
                  <a:pt x="33" y="283"/>
                  <a:pt x="33" y="282"/>
                  <a:pt x="32" y="281"/>
                </a:cubicBezTo>
                <a:cubicBezTo>
                  <a:pt x="32" y="281"/>
                  <a:pt x="31" y="280"/>
                  <a:pt x="31" y="279"/>
                </a:cubicBezTo>
                <a:cubicBezTo>
                  <a:pt x="29" y="278"/>
                  <a:pt x="26" y="276"/>
                  <a:pt x="23" y="276"/>
                </a:cubicBezTo>
                <a:cubicBezTo>
                  <a:pt x="23" y="23"/>
                  <a:pt x="23" y="23"/>
                  <a:pt x="23" y="23"/>
                </a:cubicBezTo>
                <a:cubicBezTo>
                  <a:pt x="277" y="23"/>
                  <a:pt x="277" y="23"/>
                  <a:pt x="277" y="23"/>
                </a:cubicBezTo>
                <a:cubicBezTo>
                  <a:pt x="277" y="288"/>
                  <a:pt x="277" y="288"/>
                  <a:pt x="277" y="288"/>
                </a:cubicBezTo>
                <a:cubicBezTo>
                  <a:pt x="277" y="288"/>
                  <a:pt x="277" y="288"/>
                  <a:pt x="277" y="288"/>
                </a:cubicBezTo>
                <a:cubicBezTo>
                  <a:pt x="277" y="288"/>
                  <a:pt x="277" y="288"/>
                  <a:pt x="277" y="288"/>
                </a:cubicBezTo>
                <a:cubicBezTo>
                  <a:pt x="277" y="299"/>
                  <a:pt x="277" y="299"/>
                  <a:pt x="277" y="299"/>
                </a:cubicBezTo>
                <a:cubicBezTo>
                  <a:pt x="289" y="299"/>
                  <a:pt x="289" y="299"/>
                  <a:pt x="289" y="299"/>
                </a:cubicBezTo>
                <a:cubicBezTo>
                  <a:pt x="289" y="299"/>
                  <a:pt x="289" y="299"/>
                  <a:pt x="289" y="299"/>
                </a:cubicBezTo>
                <a:cubicBezTo>
                  <a:pt x="289" y="299"/>
                  <a:pt x="289" y="299"/>
                  <a:pt x="289" y="299"/>
                </a:cubicBezTo>
                <a:cubicBezTo>
                  <a:pt x="553" y="299"/>
                  <a:pt x="553" y="299"/>
                  <a:pt x="553" y="299"/>
                </a:cubicBezTo>
                <a:cubicBezTo>
                  <a:pt x="553" y="552"/>
                  <a:pt x="553" y="552"/>
                  <a:pt x="553" y="552"/>
                </a:cubicBezTo>
                <a:lnTo>
                  <a:pt x="300" y="552"/>
                </a:lnTo>
                <a:close/>
                <a:moveTo>
                  <a:pt x="55" y="511"/>
                </a:moveTo>
                <a:cubicBezTo>
                  <a:pt x="242" y="511"/>
                  <a:pt x="242" y="511"/>
                  <a:pt x="242" y="511"/>
                </a:cubicBezTo>
                <a:cubicBezTo>
                  <a:pt x="242" y="333"/>
                  <a:pt x="242" y="333"/>
                  <a:pt x="242" y="333"/>
                </a:cubicBezTo>
                <a:cubicBezTo>
                  <a:pt x="55" y="333"/>
                  <a:pt x="55" y="333"/>
                  <a:pt x="55" y="333"/>
                </a:cubicBezTo>
                <a:lnTo>
                  <a:pt x="55" y="511"/>
                </a:lnTo>
                <a:close/>
                <a:moveTo>
                  <a:pt x="118" y="487"/>
                </a:moveTo>
                <a:cubicBezTo>
                  <a:pt x="134" y="456"/>
                  <a:pt x="134" y="456"/>
                  <a:pt x="134" y="456"/>
                </a:cubicBezTo>
                <a:cubicBezTo>
                  <a:pt x="151" y="473"/>
                  <a:pt x="151" y="473"/>
                  <a:pt x="151" y="473"/>
                </a:cubicBezTo>
                <a:cubicBezTo>
                  <a:pt x="176" y="432"/>
                  <a:pt x="176" y="432"/>
                  <a:pt x="176" y="432"/>
                </a:cubicBezTo>
                <a:cubicBezTo>
                  <a:pt x="212" y="487"/>
                  <a:pt x="212" y="487"/>
                  <a:pt x="212" y="487"/>
                </a:cubicBezTo>
                <a:lnTo>
                  <a:pt x="118" y="487"/>
                </a:lnTo>
                <a:close/>
                <a:moveTo>
                  <a:pt x="79" y="357"/>
                </a:moveTo>
                <a:cubicBezTo>
                  <a:pt x="218" y="357"/>
                  <a:pt x="218" y="357"/>
                  <a:pt x="218" y="357"/>
                </a:cubicBezTo>
                <a:cubicBezTo>
                  <a:pt x="218" y="453"/>
                  <a:pt x="218" y="453"/>
                  <a:pt x="218" y="453"/>
                </a:cubicBezTo>
                <a:cubicBezTo>
                  <a:pt x="176" y="386"/>
                  <a:pt x="176" y="386"/>
                  <a:pt x="176" y="386"/>
                </a:cubicBezTo>
                <a:cubicBezTo>
                  <a:pt x="147" y="435"/>
                  <a:pt x="147" y="435"/>
                  <a:pt x="147" y="435"/>
                </a:cubicBezTo>
                <a:cubicBezTo>
                  <a:pt x="128" y="416"/>
                  <a:pt x="128" y="416"/>
                  <a:pt x="128" y="416"/>
                </a:cubicBezTo>
                <a:cubicBezTo>
                  <a:pt x="91" y="487"/>
                  <a:pt x="91" y="487"/>
                  <a:pt x="91" y="487"/>
                </a:cubicBezTo>
                <a:cubicBezTo>
                  <a:pt x="79" y="487"/>
                  <a:pt x="79" y="487"/>
                  <a:pt x="79" y="487"/>
                </a:cubicBezTo>
                <a:lnTo>
                  <a:pt x="79" y="357"/>
                </a:lnTo>
                <a:close/>
                <a:moveTo>
                  <a:pt x="117" y="410"/>
                </a:moveTo>
                <a:cubicBezTo>
                  <a:pt x="130" y="410"/>
                  <a:pt x="141" y="399"/>
                  <a:pt x="141" y="386"/>
                </a:cubicBezTo>
                <a:cubicBezTo>
                  <a:pt x="141" y="373"/>
                  <a:pt x="130" y="363"/>
                  <a:pt x="117" y="363"/>
                </a:cubicBezTo>
                <a:cubicBezTo>
                  <a:pt x="104" y="363"/>
                  <a:pt x="94" y="373"/>
                  <a:pt x="94" y="386"/>
                </a:cubicBezTo>
                <a:cubicBezTo>
                  <a:pt x="94" y="399"/>
                  <a:pt x="104" y="410"/>
                  <a:pt x="117" y="410"/>
                </a:cubicBezTo>
                <a:close/>
                <a:moveTo>
                  <a:pt x="117" y="383"/>
                </a:moveTo>
                <a:cubicBezTo>
                  <a:pt x="119" y="383"/>
                  <a:pt x="121" y="384"/>
                  <a:pt x="121" y="386"/>
                </a:cubicBezTo>
                <a:cubicBezTo>
                  <a:pt x="121" y="388"/>
                  <a:pt x="119" y="390"/>
                  <a:pt x="117" y="390"/>
                </a:cubicBezTo>
                <a:cubicBezTo>
                  <a:pt x="115" y="390"/>
                  <a:pt x="114" y="388"/>
                  <a:pt x="114" y="386"/>
                </a:cubicBezTo>
                <a:cubicBezTo>
                  <a:pt x="114" y="384"/>
                  <a:pt x="115" y="383"/>
                  <a:pt x="117" y="383"/>
                </a:cubicBezTo>
                <a:close/>
                <a:moveTo>
                  <a:pt x="252" y="147"/>
                </a:moveTo>
                <a:cubicBezTo>
                  <a:pt x="201" y="117"/>
                  <a:pt x="201" y="117"/>
                  <a:pt x="201" y="117"/>
                </a:cubicBezTo>
                <a:cubicBezTo>
                  <a:pt x="150" y="88"/>
                  <a:pt x="150" y="88"/>
                  <a:pt x="150" y="88"/>
                </a:cubicBezTo>
                <a:cubicBezTo>
                  <a:pt x="150" y="147"/>
                  <a:pt x="150" y="147"/>
                  <a:pt x="150" y="147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201" y="176"/>
                  <a:pt x="201" y="176"/>
                  <a:pt x="201" y="176"/>
                </a:cubicBezTo>
                <a:lnTo>
                  <a:pt x="252" y="147"/>
                </a:lnTo>
                <a:close/>
                <a:moveTo>
                  <a:pt x="174" y="164"/>
                </a:moveTo>
                <a:cubicBezTo>
                  <a:pt x="174" y="147"/>
                  <a:pt x="174" y="147"/>
                  <a:pt x="174" y="147"/>
                </a:cubicBezTo>
                <a:cubicBezTo>
                  <a:pt x="174" y="129"/>
                  <a:pt x="174" y="129"/>
                  <a:pt x="174" y="129"/>
                </a:cubicBezTo>
                <a:cubicBezTo>
                  <a:pt x="189" y="138"/>
                  <a:pt x="189" y="138"/>
                  <a:pt x="189" y="138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189" y="155"/>
                  <a:pt x="189" y="155"/>
                  <a:pt x="189" y="155"/>
                </a:cubicBezTo>
                <a:lnTo>
                  <a:pt x="174" y="164"/>
                </a:lnTo>
                <a:close/>
                <a:moveTo>
                  <a:pt x="125" y="207"/>
                </a:moveTo>
                <a:cubicBezTo>
                  <a:pt x="101" y="207"/>
                  <a:pt x="101" y="207"/>
                  <a:pt x="101" y="207"/>
                </a:cubicBezTo>
                <a:cubicBezTo>
                  <a:pt x="101" y="87"/>
                  <a:pt x="101" y="87"/>
                  <a:pt x="101" y="87"/>
                </a:cubicBezTo>
                <a:cubicBezTo>
                  <a:pt x="125" y="87"/>
                  <a:pt x="125" y="87"/>
                  <a:pt x="125" y="87"/>
                </a:cubicBezTo>
                <a:lnTo>
                  <a:pt x="125" y="207"/>
                </a:lnTo>
                <a:close/>
                <a:moveTo>
                  <a:pt x="85" y="207"/>
                </a:moveTo>
                <a:cubicBezTo>
                  <a:pt x="61" y="207"/>
                  <a:pt x="61" y="207"/>
                  <a:pt x="61" y="207"/>
                </a:cubicBezTo>
                <a:cubicBezTo>
                  <a:pt x="61" y="87"/>
                  <a:pt x="61" y="87"/>
                  <a:pt x="61" y="87"/>
                </a:cubicBezTo>
                <a:cubicBezTo>
                  <a:pt x="85" y="87"/>
                  <a:pt x="85" y="87"/>
                  <a:pt x="85" y="87"/>
                </a:cubicBezTo>
                <a:lnTo>
                  <a:pt x="85" y="207"/>
                </a:lnTo>
                <a:close/>
                <a:moveTo>
                  <a:pt x="338" y="388"/>
                </a:moveTo>
                <a:cubicBezTo>
                  <a:pt x="338" y="466"/>
                  <a:pt x="338" y="466"/>
                  <a:pt x="338" y="466"/>
                </a:cubicBezTo>
                <a:cubicBezTo>
                  <a:pt x="379" y="466"/>
                  <a:pt x="379" y="466"/>
                  <a:pt x="379" y="466"/>
                </a:cubicBezTo>
                <a:cubicBezTo>
                  <a:pt x="441" y="499"/>
                  <a:pt x="441" y="499"/>
                  <a:pt x="441" y="499"/>
                </a:cubicBezTo>
                <a:cubicBezTo>
                  <a:pt x="441" y="354"/>
                  <a:pt x="441" y="354"/>
                  <a:pt x="441" y="354"/>
                </a:cubicBezTo>
                <a:cubicBezTo>
                  <a:pt x="379" y="388"/>
                  <a:pt x="379" y="388"/>
                  <a:pt x="379" y="388"/>
                </a:cubicBezTo>
                <a:lnTo>
                  <a:pt x="338" y="388"/>
                </a:lnTo>
                <a:close/>
                <a:moveTo>
                  <a:pt x="362" y="412"/>
                </a:moveTo>
                <a:cubicBezTo>
                  <a:pt x="370" y="412"/>
                  <a:pt x="370" y="412"/>
                  <a:pt x="370" y="412"/>
                </a:cubicBezTo>
                <a:cubicBezTo>
                  <a:pt x="370" y="442"/>
                  <a:pt x="370" y="442"/>
                  <a:pt x="370" y="442"/>
                </a:cubicBezTo>
                <a:cubicBezTo>
                  <a:pt x="362" y="442"/>
                  <a:pt x="362" y="442"/>
                  <a:pt x="362" y="442"/>
                </a:cubicBezTo>
                <a:lnTo>
                  <a:pt x="362" y="412"/>
                </a:lnTo>
                <a:close/>
                <a:moveTo>
                  <a:pt x="417" y="459"/>
                </a:moveTo>
                <a:cubicBezTo>
                  <a:pt x="394" y="446"/>
                  <a:pt x="394" y="446"/>
                  <a:pt x="394" y="446"/>
                </a:cubicBezTo>
                <a:cubicBezTo>
                  <a:pt x="394" y="407"/>
                  <a:pt x="394" y="407"/>
                  <a:pt x="394" y="407"/>
                </a:cubicBezTo>
                <a:cubicBezTo>
                  <a:pt x="417" y="394"/>
                  <a:pt x="417" y="394"/>
                  <a:pt x="417" y="394"/>
                </a:cubicBezTo>
                <a:lnTo>
                  <a:pt x="417" y="459"/>
                </a:lnTo>
                <a:close/>
                <a:moveTo>
                  <a:pt x="517" y="427"/>
                </a:moveTo>
                <a:cubicBezTo>
                  <a:pt x="517" y="450"/>
                  <a:pt x="508" y="471"/>
                  <a:pt x="492" y="484"/>
                </a:cubicBezTo>
                <a:cubicBezTo>
                  <a:pt x="490" y="486"/>
                  <a:pt x="487" y="487"/>
                  <a:pt x="485" y="487"/>
                </a:cubicBezTo>
                <a:cubicBezTo>
                  <a:pt x="481" y="487"/>
                  <a:pt x="478" y="486"/>
                  <a:pt x="476" y="483"/>
                </a:cubicBezTo>
                <a:cubicBezTo>
                  <a:pt x="471" y="478"/>
                  <a:pt x="472" y="470"/>
                  <a:pt x="477" y="466"/>
                </a:cubicBezTo>
                <a:cubicBezTo>
                  <a:pt x="487" y="457"/>
                  <a:pt x="493" y="443"/>
                  <a:pt x="493" y="427"/>
                </a:cubicBezTo>
                <a:cubicBezTo>
                  <a:pt x="493" y="411"/>
                  <a:pt x="487" y="396"/>
                  <a:pt x="477" y="387"/>
                </a:cubicBezTo>
                <a:cubicBezTo>
                  <a:pt x="472" y="383"/>
                  <a:pt x="471" y="375"/>
                  <a:pt x="475" y="370"/>
                </a:cubicBezTo>
                <a:cubicBezTo>
                  <a:pt x="480" y="365"/>
                  <a:pt x="487" y="365"/>
                  <a:pt x="492" y="369"/>
                </a:cubicBezTo>
                <a:cubicBezTo>
                  <a:pt x="508" y="382"/>
                  <a:pt x="517" y="404"/>
                  <a:pt x="517" y="427"/>
                </a:cubicBezTo>
                <a:close/>
                <a:moveTo>
                  <a:pt x="481" y="427"/>
                </a:moveTo>
                <a:cubicBezTo>
                  <a:pt x="481" y="440"/>
                  <a:pt x="475" y="453"/>
                  <a:pt x="466" y="461"/>
                </a:cubicBezTo>
                <a:cubicBezTo>
                  <a:pt x="463" y="463"/>
                  <a:pt x="461" y="464"/>
                  <a:pt x="458" y="464"/>
                </a:cubicBezTo>
                <a:cubicBezTo>
                  <a:pt x="455" y="464"/>
                  <a:pt x="451" y="463"/>
                  <a:pt x="449" y="460"/>
                </a:cubicBezTo>
                <a:cubicBezTo>
                  <a:pt x="444" y="455"/>
                  <a:pt x="445" y="447"/>
                  <a:pt x="450" y="443"/>
                </a:cubicBezTo>
                <a:cubicBezTo>
                  <a:pt x="454" y="439"/>
                  <a:pt x="457" y="433"/>
                  <a:pt x="457" y="427"/>
                </a:cubicBezTo>
                <a:cubicBezTo>
                  <a:pt x="457" y="420"/>
                  <a:pt x="454" y="414"/>
                  <a:pt x="450" y="411"/>
                </a:cubicBezTo>
                <a:cubicBezTo>
                  <a:pt x="445" y="406"/>
                  <a:pt x="444" y="399"/>
                  <a:pt x="449" y="394"/>
                </a:cubicBezTo>
                <a:cubicBezTo>
                  <a:pt x="453" y="389"/>
                  <a:pt x="461" y="388"/>
                  <a:pt x="466" y="392"/>
                </a:cubicBezTo>
                <a:cubicBezTo>
                  <a:pt x="475" y="400"/>
                  <a:pt x="481" y="413"/>
                  <a:pt x="481" y="4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14300" tIns="57150" rIns="114300" bIns="5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875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E6B65EE9-B2BC-D753-7F4E-41CEF2AE608E}"/>
              </a:ext>
            </a:extLst>
          </p:cNvPr>
          <p:cNvSpPr txBox="1">
            <a:spLocks/>
          </p:cNvSpPr>
          <p:nvPr/>
        </p:nvSpPr>
        <p:spPr>
          <a:xfrm>
            <a:off x="749729" y="1700581"/>
            <a:ext cx="11284466" cy="677572"/>
          </a:xfrm>
          <a:prstGeom prst="rect">
            <a:avLst/>
          </a:prstGeom>
        </p:spPr>
        <p:txBody>
          <a:bodyPr/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dirty="0">
                <a:hlinkClick r:id="rId3"/>
              </a:rPr>
              <a:t>https://learn.microsoft.com/pt-pt/training/powerplatform/power-bi</a:t>
            </a:r>
            <a:r>
              <a:rPr lang="pt-PT" dirty="0"/>
              <a:t>.</a:t>
            </a:r>
          </a:p>
          <a:p>
            <a:pPr algn="just"/>
            <a:r>
              <a:rPr lang="pt-PT" dirty="0">
                <a:hlinkClick r:id="rId4"/>
              </a:rPr>
              <a:t>https://learn.microsoft.com/pt-pt/credentials/certifications/data-analyst-associate/?practice-assessment-type=certification</a:t>
            </a:r>
            <a:r>
              <a:rPr lang="pt-PT" dirty="0"/>
              <a:t>.</a:t>
            </a:r>
          </a:p>
          <a:p>
            <a:pPr algn="just"/>
            <a:endParaRPr lang="pt-PT" dirty="0"/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95F6634D-2FD4-8453-F77F-86DAA40B2855}"/>
              </a:ext>
            </a:extLst>
          </p:cNvPr>
          <p:cNvSpPr txBox="1">
            <a:spLocks/>
          </p:cNvSpPr>
          <p:nvPr/>
        </p:nvSpPr>
        <p:spPr>
          <a:xfrm>
            <a:off x="749729" y="5279923"/>
            <a:ext cx="11284466" cy="955808"/>
          </a:xfrm>
          <a:prstGeom prst="rect">
            <a:avLst/>
          </a:prstGeom>
        </p:spPr>
        <p:txBody>
          <a:bodyPr/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dirty="0">
                <a:hlinkClick r:id="rId5"/>
              </a:rPr>
              <a:t>https://www.youtube.com/guyinacube</a:t>
            </a:r>
            <a:r>
              <a:rPr lang="pt-PT" dirty="0"/>
              <a:t>.</a:t>
            </a:r>
          </a:p>
          <a:p>
            <a:pPr algn="just"/>
            <a:r>
              <a:rPr lang="pt-PT" dirty="0">
                <a:hlinkClick r:id="rId6"/>
              </a:rPr>
              <a:t>https://www.youtube.com/channel/UCJ7UhloHSA4wAqPzyi6TOkw</a:t>
            </a:r>
            <a:r>
              <a:rPr lang="pt-PT" dirty="0"/>
              <a:t>.</a:t>
            </a:r>
          </a:p>
          <a:p>
            <a:pPr algn="just"/>
            <a:r>
              <a:rPr lang="pt-PT" dirty="0">
                <a:hlinkClick r:id="rId7"/>
              </a:rPr>
              <a:t>https://www.youtube.com/@HowtoPowerBI/featured</a:t>
            </a:r>
            <a:r>
              <a:rPr lang="pt-PT" dirty="0"/>
              <a:t>.  </a:t>
            </a:r>
          </a:p>
          <a:p>
            <a:pPr algn="just"/>
            <a:endParaRPr lang="pt-PT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BBE11F7-EBC5-2B49-2691-A71843164F48}"/>
              </a:ext>
            </a:extLst>
          </p:cNvPr>
          <p:cNvSpPr txBox="1">
            <a:spLocks/>
          </p:cNvSpPr>
          <p:nvPr/>
        </p:nvSpPr>
        <p:spPr>
          <a:xfrm>
            <a:off x="749729" y="3576195"/>
            <a:ext cx="11284466" cy="677572"/>
          </a:xfrm>
          <a:prstGeom prst="rect">
            <a:avLst/>
          </a:prstGeom>
        </p:spPr>
        <p:txBody>
          <a:bodyPr/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dirty="0">
                <a:hlinkClick r:id="rId8"/>
              </a:rPr>
              <a:t>https://learn.microsoft.com/pt-pt/power-bi/</a:t>
            </a:r>
            <a:r>
              <a:rPr lang="pt-PT" dirty="0"/>
              <a:t>.</a:t>
            </a:r>
          </a:p>
          <a:p>
            <a:pPr algn="just"/>
            <a:r>
              <a:rPr lang="pt-PT" dirty="0">
                <a:hlinkClick r:id="rId9"/>
              </a:rPr>
              <a:t>https://powerbidocs.com/power-bi-tutorials-list/</a:t>
            </a:r>
            <a:r>
              <a:rPr lang="pt-P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4617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CDEA0EB-AE4F-9349-C0A3-B83286E7B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José Estevens &amp; Patrícia Martins</a:t>
            </a:r>
            <a:endParaRPr lang="en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AA1AE-9A7D-09DB-9509-D9868CB9DF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61384" y="4042931"/>
            <a:ext cx="5544083" cy="344550"/>
          </a:xfrm>
        </p:spPr>
        <p:txBody>
          <a:bodyPr/>
          <a:lstStyle/>
          <a:p>
            <a:r>
              <a:rPr lang="en-US" dirty="0"/>
              <a:t>Data &amp; AI Consultants</a:t>
            </a:r>
            <a:endParaRPr lang="en-PT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11D2CAF-62D8-A096-253A-BF7DDF09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096792" y="2199707"/>
            <a:ext cx="6884262" cy="2484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30F28E-8EC8-6AFC-9F99-7A98D562F073}"/>
              </a:ext>
            </a:extLst>
          </p:cNvPr>
          <p:cNvSpPr txBox="1"/>
          <p:nvPr/>
        </p:nvSpPr>
        <p:spPr>
          <a:xfrm>
            <a:off x="4375355" y="272353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/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AF2C86C-BB55-F50B-284A-2E84A6F1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318" y="4776019"/>
            <a:ext cx="984250" cy="98425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3C8F339-C6F5-F393-CA0D-D4657E642440}"/>
              </a:ext>
            </a:extLst>
          </p:cNvPr>
          <p:cNvSpPr txBox="1">
            <a:spLocks/>
          </p:cNvSpPr>
          <p:nvPr/>
        </p:nvSpPr>
        <p:spPr>
          <a:xfrm>
            <a:off x="2428569" y="5415719"/>
            <a:ext cx="1779638" cy="3445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sz="12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46" indent="0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90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9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–"/>
              <a:defRPr sz="9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ctr" defTabSz="914378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»"/>
              <a:defRPr sz="9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joinus@unipartner.com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71887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1FC81-4C33-9397-735A-E6BA38AB2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E52BAE-2AC5-B30B-8226-2137F8CA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Obtenção dos Materiais do Workshop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89443-3C0D-875A-6F06-C412341F8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GitHub e Pasta de Trabalho</a:t>
            </a:r>
            <a:endParaRPr lang="pt-PT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E45E1B6-F795-98A9-88C8-AFB1307A5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1" y="1351996"/>
            <a:ext cx="11277312" cy="4633167"/>
          </a:xfrm>
        </p:spPr>
        <p:txBody>
          <a:bodyPr/>
          <a:lstStyle/>
          <a:p>
            <a:pPr marL="0" indent="0" algn="just">
              <a:buNone/>
            </a:pPr>
            <a:r>
              <a:rPr lang="pt-BR" sz="1400" kern="1200" dirty="0">
                <a:solidFill>
                  <a:schemeClr val="tx1"/>
                </a:solidFill>
                <a:latin typeface="+mn-lt"/>
                <a:ea typeface="+mn-ea"/>
              </a:rPr>
              <a:t>Na sessão de formação, serão abordados os seguintes passos:</a:t>
            </a:r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r>
              <a:rPr lang="pt-BR" sz="1400" kern="1200" dirty="0">
                <a:solidFill>
                  <a:schemeClr val="tx1"/>
                </a:solidFill>
                <a:latin typeface="+mn-lt"/>
                <a:ea typeface="+mn-ea"/>
              </a:rPr>
              <a:t>Aceder ao repositório público do GitHub para efetuar o download dos materiais, disponível em: </a:t>
            </a:r>
            <a:r>
              <a:rPr lang="pt-BR" sz="1400" kern="1200" dirty="0">
                <a:solidFill>
                  <a:schemeClr val="tx1"/>
                </a:solidFill>
                <a:latin typeface="+mn-lt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https://github.com/PBIformacao/Avancado</a:t>
            </a:r>
            <a:r>
              <a:rPr lang="pt-BR" sz="1400" kern="1200" dirty="0">
                <a:solidFill>
                  <a:schemeClr val="tx1"/>
                </a:solidFill>
                <a:latin typeface="+mn-lt"/>
                <a:ea typeface="+mn-ea"/>
              </a:rPr>
              <a:t>.</a:t>
            </a:r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sz="1400" kern="12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kern="1200" dirty="0"/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sz="1400" kern="12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kern="1200" dirty="0"/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sz="1400" kern="12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kern="1200" dirty="0"/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sz="1400" kern="12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kern="1200" dirty="0"/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sz="1400" kern="12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endParaRPr lang="pt-BR" sz="1400" kern="1200" dirty="0">
              <a:solidFill>
                <a:schemeClr val="tx1"/>
              </a:solidFill>
              <a:latin typeface="+mn-lt"/>
              <a:ea typeface="+mn-ea"/>
            </a:endParaRPr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r>
              <a:rPr lang="pt-BR" sz="1400" kern="1200" dirty="0">
                <a:solidFill>
                  <a:schemeClr val="tx1"/>
                </a:solidFill>
                <a:latin typeface="+mn-lt"/>
                <a:ea typeface="+mn-ea"/>
              </a:rPr>
              <a:t>Extrair o conteúdo da pasta resultante do download dos materiais.</a:t>
            </a:r>
          </a:p>
          <a:p>
            <a:pPr algn="just">
              <a:buClr>
                <a:schemeClr val="accent4"/>
              </a:buClr>
              <a:buFont typeface="+mj-lt"/>
              <a:buAutoNum type="arabicPeriod"/>
            </a:pPr>
            <a:r>
              <a:rPr lang="pt-BR" sz="1400" kern="1200" dirty="0">
                <a:solidFill>
                  <a:schemeClr val="tx1"/>
                </a:solidFill>
                <a:latin typeface="+mn-lt"/>
                <a:ea typeface="+mn-ea"/>
              </a:rPr>
              <a:t>Criar a pasta denominada “Formacao20250313” no ambiente de trabalho.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048E87-5C28-C291-10A7-416F5E7A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521" y="2110935"/>
            <a:ext cx="5115791" cy="31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1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Me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D7E005CB-019F-98DB-6369-261BD4B6FC3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4DC070C-411C-5A55-E252-F8C0624D1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20" y="2158909"/>
            <a:ext cx="6258560" cy="1354217"/>
          </a:xfrm>
          <a:prstGeom prst="rect">
            <a:avLst/>
          </a:prstGeom>
        </p:spPr>
        <p:txBody>
          <a:bodyPr/>
          <a:lstStyle/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Uso Avançado do Power</a:t>
            </a:r>
          </a:p>
          <a:p>
            <a:pPr marL="717550" indent="-717550" algn="ctr">
              <a:buNone/>
            </a:pPr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Query Editor</a:t>
            </a:r>
            <a:endParaRPr lang="pt-PT" sz="4000" b="1" dirty="0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4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1FC81-4C33-9397-735A-E6BA38AB2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E52BAE-2AC5-B30B-8226-2137F8CA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Uso Avançado do Power Query Editor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89443-3C0D-875A-6F06-C412341F8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Mudança</a:t>
            </a:r>
            <a:r>
              <a:rPr lang="en-US" dirty="0"/>
              <a:t> de </a:t>
            </a:r>
            <a:r>
              <a:rPr lang="en-US" dirty="0" err="1"/>
              <a:t>localização</a:t>
            </a:r>
            <a:r>
              <a:rPr lang="en-US" dirty="0"/>
              <a:t> da </a:t>
            </a:r>
            <a:r>
              <a:rPr lang="en-US" dirty="0" err="1"/>
              <a:t>fonte</a:t>
            </a:r>
            <a:r>
              <a:rPr lang="en-US" dirty="0"/>
              <a:t> de dados – Transform Data - Power Query Editor</a:t>
            </a:r>
            <a:endParaRPr lang="pt-PT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0F0FD1-1D49-6578-3D9D-A30991E5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1269793"/>
            <a:ext cx="10717161" cy="49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8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5358-8EE7-37DF-6FC2-B5A95A4C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192A1E-7FA3-A328-FF77-6A559A9A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Uso Avançado do Power Query Editor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34761-581A-53FF-816E-9F2C166D6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parâmetros</a:t>
            </a:r>
            <a:r>
              <a:rPr lang="en-US" dirty="0"/>
              <a:t> no Transform Data – Power Query Editor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95825-A0D8-AE27-A6B0-FA2ECA03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1" y="1256021"/>
            <a:ext cx="10545417" cy="5204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CC6A1-F294-9D8F-ED4A-872FD499EF30}"/>
              </a:ext>
            </a:extLst>
          </p:cNvPr>
          <p:cNvSpPr txBox="1"/>
          <p:nvPr/>
        </p:nvSpPr>
        <p:spPr>
          <a:xfrm rot="1960589">
            <a:off x="10952922" y="2878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Self-teaching</a:t>
            </a:r>
            <a:endParaRPr lang="pt-PT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37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0F784-F848-82E5-3C7F-1C529A7E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757157-F12C-CD37-E18B-7D6573C8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Uso Avançado do Power Query Editor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4FA5A-8CBB-4CA7-C288-C2F40B0AA4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parâmetros</a:t>
            </a:r>
            <a:r>
              <a:rPr lang="en-US" dirty="0"/>
              <a:t> no Transform Data – Power Query Editor </a:t>
            </a:r>
            <a:endParaRPr lang="pt-PT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6DC249-01F5-97E7-42B8-07AC9F92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64" y="1238746"/>
            <a:ext cx="4625672" cy="4996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17A3EB-0AF6-969A-5BFC-278BBF36878C}"/>
              </a:ext>
            </a:extLst>
          </p:cNvPr>
          <p:cNvSpPr txBox="1"/>
          <p:nvPr/>
        </p:nvSpPr>
        <p:spPr>
          <a:xfrm rot="1960589">
            <a:off x="10952922" y="2878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Self-teaching</a:t>
            </a:r>
            <a:endParaRPr lang="pt-PT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98488"/>
      </p:ext>
    </p:extLst>
  </p:cSld>
  <p:clrMapOvr>
    <a:masterClrMapping/>
  </p:clrMapOvr>
</p:sld>
</file>

<file path=ppt/theme/theme1.xml><?xml version="1.0" encoding="utf-8"?>
<a:theme xmlns:a="http://schemas.openxmlformats.org/drawingml/2006/main" name="K1 Template: White">
  <a:themeElements>
    <a:clrScheme name="blue+green: 01">
      <a:dk1>
        <a:srgbClr val="57565A"/>
      </a:dk1>
      <a:lt1>
        <a:sysClr val="window" lastClr="FFFFFF"/>
      </a:lt1>
      <a:dk2>
        <a:srgbClr val="B7E3F7"/>
      </a:dk2>
      <a:lt2>
        <a:srgbClr val="CAE296"/>
      </a:lt2>
      <a:accent1>
        <a:srgbClr val="1798D2"/>
      </a:accent1>
      <a:accent2>
        <a:srgbClr val="33B1E9"/>
      </a:accent2>
      <a:accent3>
        <a:srgbClr val="7ECEF2"/>
      </a:accent3>
      <a:accent4>
        <a:srgbClr val="9DC93C"/>
      </a:accent4>
      <a:accent5>
        <a:srgbClr val="ABD058"/>
      </a:accent5>
      <a:accent6>
        <a:srgbClr val="BFDB7F"/>
      </a:accent6>
      <a:hlink>
        <a:srgbClr val="1798D2"/>
      </a:hlink>
      <a:folHlink>
        <a:srgbClr val="57565A"/>
      </a:folHlink>
    </a:clrScheme>
    <a:fontScheme name="Custom 1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neric - Proposal template (pt)-TEMP.BO.01.07.pptx" id="{3360AB01-D7C6-4650-B106-6E6BAF4DB43F}" vid="{067E05E6-C724-4414-BF67-5F94B58A459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FB0218D71533746AB1D6676AC70B049" ma:contentTypeVersion="18" ma:contentTypeDescription="Criar um novo documento." ma:contentTypeScope="" ma:versionID="2cceba5891eb19f349ee44b563d0360d">
  <xsd:schema xmlns:xsd="http://www.w3.org/2001/XMLSchema" xmlns:xs="http://www.w3.org/2001/XMLSchema" xmlns:p="http://schemas.microsoft.com/office/2006/metadata/properties" xmlns:ns2="f49d78ac-0369-422e-a7ca-3214bc645103" xmlns:ns3="346431eb-471b-4877-a359-0e05ac8252fe" targetNamespace="http://schemas.microsoft.com/office/2006/metadata/properties" ma:root="true" ma:fieldsID="b37dd7fc398674738d9f9a5028ac335d" ns2:_="" ns3:_="">
    <xsd:import namespace="f49d78ac-0369-422e-a7ca-3214bc645103"/>
    <xsd:import namespace="346431eb-471b-4877-a359-0e05ac8252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9d78ac-0369-422e-a7ca-3214bc6451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m" ma:readOnly="false" ma:fieldId="{5cf76f15-5ced-4ddc-b409-7134ff3c332f}" ma:taxonomyMulti="true" ma:sspId="8039fa88-8f43-4df8-a7c2-bebdd7e525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6431eb-471b-4877-a359-0e05ac8252f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0040c4a-30a5-4e22-84fb-fbcd58210a27}" ma:internalName="TaxCatchAll" ma:showField="CatchAllData" ma:web="346431eb-471b-4877-a359-0e05ac8252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9d78ac-0369-422e-a7ca-3214bc645103">
      <Terms xmlns="http://schemas.microsoft.com/office/infopath/2007/PartnerControls"/>
    </lcf76f155ced4ddcb4097134ff3c332f>
    <TaxCatchAll xmlns="346431eb-471b-4877-a359-0e05ac8252fe" xsi:nil="true"/>
  </documentManagement>
</p:properties>
</file>

<file path=customXml/itemProps1.xml><?xml version="1.0" encoding="utf-8"?>
<ds:datastoreItem xmlns:ds="http://schemas.openxmlformats.org/officeDocument/2006/customXml" ds:itemID="{C5177F80-E6C2-4C1C-9617-46D2AFB0FB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9d78ac-0369-422e-a7ca-3214bc645103"/>
    <ds:schemaRef ds:uri="346431eb-471b-4877-a359-0e05ac8252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354058-B814-42F3-86CB-4501CBEE75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2344B2-0E8E-4600-982F-73227CE6C29B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f47e0a16-55f9-443b-9c66-eb832683be34"/>
    <ds:schemaRef ds:uri="http://www.w3.org/XML/1998/namespace"/>
    <ds:schemaRef ds:uri="http://purl.org/dc/terms/"/>
    <ds:schemaRef ds:uri="f49d78ac-0369-422e-a7ca-3214bc645103"/>
    <ds:schemaRef ds:uri="346431eb-471b-4877-a359-0e05ac8252f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Generic - Proposal template (pt)-TEMP.BO.01.07</Template>
  <TotalTime>776</TotalTime>
  <Words>4472</Words>
  <Application>Microsoft Office PowerPoint</Application>
  <PresentationFormat>Widescreen</PresentationFormat>
  <Paragraphs>396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2" baseType="lpstr">
      <vt:lpstr>Aptos</vt:lpstr>
      <vt:lpstr>Aptos Display</vt:lpstr>
      <vt:lpstr>Arial</vt:lpstr>
      <vt:lpstr>Calibri</vt:lpstr>
      <vt:lpstr>Consolas</vt:lpstr>
      <vt:lpstr>Roboto</vt:lpstr>
      <vt:lpstr>Roboto Bk</vt:lpstr>
      <vt:lpstr>Roboto Black</vt:lpstr>
      <vt:lpstr>Roboto Condensed Condensed</vt:lpstr>
      <vt:lpstr>Roboto Light</vt:lpstr>
      <vt:lpstr>Roboto Lt</vt:lpstr>
      <vt:lpstr>Roboto Medium</vt:lpstr>
      <vt:lpstr>Roboto Thin</vt:lpstr>
      <vt:lpstr>Wingdings</vt:lpstr>
      <vt:lpstr>K1 Template: White</vt:lpstr>
      <vt:lpstr>Custom Design</vt:lpstr>
      <vt:lpstr>PowerPoint Presentation</vt:lpstr>
      <vt:lpstr>Unipartner</vt:lpstr>
      <vt:lpstr>Introdução</vt:lpstr>
      <vt:lpstr>PowerPoint Presentation</vt:lpstr>
      <vt:lpstr>Obtenção dos Materiais do Workshop</vt:lpstr>
      <vt:lpstr>PowerPoint Presentation</vt:lpstr>
      <vt:lpstr>Uso Avançado do Power Query Editor</vt:lpstr>
      <vt:lpstr>Uso Avançado do Power Query Editor</vt:lpstr>
      <vt:lpstr>Uso Avançado do Power Query Editor</vt:lpstr>
      <vt:lpstr>Uso Avançado do Power Query Editor</vt:lpstr>
      <vt:lpstr>Manipulação do Contexto de Linhas</vt:lpstr>
      <vt:lpstr>PowerPoint Presentation</vt:lpstr>
      <vt:lpstr>Uso de Funções de Tempo</vt:lpstr>
      <vt:lpstr>PowerPoint Presentation</vt:lpstr>
      <vt:lpstr>Princípios de Modelação de Dados</vt:lpstr>
      <vt:lpstr>Princípios de Modelação de Dados</vt:lpstr>
      <vt:lpstr>PowerPoint Presentation</vt:lpstr>
      <vt:lpstr>DAX Avançado</vt:lpstr>
      <vt:lpstr>DAX Avançado</vt:lpstr>
      <vt:lpstr>PowerPoint Presentation</vt:lpstr>
      <vt:lpstr>PowerPoint Presentation</vt:lpstr>
      <vt:lpstr>PowerPoint Presentation</vt:lpstr>
      <vt:lpstr>Visualização e Storytelling com Dados</vt:lpstr>
      <vt:lpstr>Visualização e Storytelling com Dados</vt:lpstr>
      <vt:lpstr>Visualização e Storytelling com Dados</vt:lpstr>
      <vt:lpstr>Visualização e Storytelling com Dados</vt:lpstr>
      <vt:lpstr>Visualização e Storytelling com Dados</vt:lpstr>
      <vt:lpstr>Visualização e Storytelling com Dados</vt:lpstr>
      <vt:lpstr>Visualização e Storytelling com Dados</vt:lpstr>
      <vt:lpstr>PowerPoint Presentation</vt:lpstr>
      <vt:lpstr>PowerPoint Presentation</vt:lpstr>
      <vt:lpstr>PowerPoint Presentation</vt:lpstr>
      <vt:lpstr>PowerPoint Presentation</vt:lpstr>
      <vt:lpstr>Power BI Service</vt:lpstr>
      <vt:lpstr>Power BI Service</vt:lpstr>
      <vt:lpstr>PowerPoint Presentation</vt:lpstr>
      <vt:lpstr>Demonstração de erros comuns e como evitá-los</vt:lpstr>
      <vt:lpstr>Demonstração de erros comuns e como evitá-los</vt:lpstr>
      <vt:lpstr>Demonstração de erros comuns e como evitá-los</vt:lpstr>
      <vt:lpstr>Demonstração de erros comuns e como evitá-los</vt:lpstr>
      <vt:lpstr>Demonstração de erros comuns e como evitá-los</vt:lpstr>
      <vt:lpstr>Demonstração de erros comuns e como evitá-los</vt:lpstr>
      <vt:lpstr>Demonstração de erros comuns e como evitá-los</vt:lpstr>
      <vt:lpstr>PowerPoint Presentation</vt:lpstr>
      <vt:lpstr>Recursos Adicionais de Aprendizagem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Antunes</dc:creator>
  <cp:lastModifiedBy>Patrícia Martins</cp:lastModifiedBy>
  <cp:revision>5</cp:revision>
  <dcterms:created xsi:type="dcterms:W3CDTF">2025-01-20T12:11:13Z</dcterms:created>
  <dcterms:modified xsi:type="dcterms:W3CDTF">2025-03-13T18:55:50Z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0x010100CFB0218D71533746AB1D6676AC70B049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AuthorIds_UIVersion_4608">
    <vt:lpwstr>553</vt:lpwstr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